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bookmarkIdSeed="2">
  <p:sldMasterIdLst>
    <p:sldMasterId id="2147483648" r:id="rId4"/>
  </p:sldMasterIdLst>
  <p:notesMasterIdLst>
    <p:notesMasterId r:id="rId43"/>
  </p:notesMasterIdLst>
  <p:handoutMasterIdLst>
    <p:handoutMasterId r:id="rId44"/>
  </p:handoutMasterIdLst>
  <p:sldIdLst>
    <p:sldId id="420" r:id="rId5"/>
    <p:sldId id="678" r:id="rId6"/>
    <p:sldId id="676" r:id="rId7"/>
    <p:sldId id="585" r:id="rId8"/>
    <p:sldId id="709" r:id="rId9"/>
    <p:sldId id="586" r:id="rId10"/>
    <p:sldId id="485" r:id="rId11"/>
    <p:sldId id="681" r:id="rId12"/>
    <p:sldId id="682" r:id="rId13"/>
    <p:sldId id="683" r:id="rId14"/>
    <p:sldId id="684" r:id="rId15"/>
    <p:sldId id="707" r:id="rId16"/>
    <p:sldId id="603" r:id="rId17"/>
    <p:sldId id="685" r:id="rId18"/>
    <p:sldId id="710" r:id="rId19"/>
    <p:sldId id="695" r:id="rId20"/>
    <p:sldId id="488" r:id="rId21"/>
    <p:sldId id="617" r:id="rId22"/>
    <p:sldId id="501" r:id="rId23"/>
    <p:sldId id="503" r:id="rId24"/>
    <p:sldId id="504" r:id="rId25"/>
    <p:sldId id="689" r:id="rId26"/>
    <p:sldId id="688" r:id="rId27"/>
    <p:sldId id="690" r:id="rId28"/>
    <p:sldId id="691" r:id="rId29"/>
    <p:sldId id="587" r:id="rId30"/>
    <p:sldId id="510" r:id="rId31"/>
    <p:sldId id="511" r:id="rId32"/>
    <p:sldId id="589" r:id="rId33"/>
    <p:sldId id="522" r:id="rId34"/>
    <p:sldId id="523" r:id="rId35"/>
    <p:sldId id="524" r:id="rId36"/>
    <p:sldId id="701" r:id="rId37"/>
    <p:sldId id="702" r:id="rId38"/>
    <p:sldId id="703" r:id="rId39"/>
    <p:sldId id="704" r:id="rId40"/>
    <p:sldId id="706" r:id="rId41"/>
    <p:sldId id="705" r:id="rId42"/>
  </p:sldIdLst>
  <p:sldSz cx="9144000" cy="5143500" type="screen16x9"/>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4">
          <p15:clr>
            <a:srgbClr val="A4A3A4"/>
          </p15:clr>
        </p15:guide>
        <p15:guide id="2" orient="horz" pos="2835" userDrawn="1">
          <p15:clr>
            <a:srgbClr val="A4A3A4"/>
          </p15:clr>
        </p15:guide>
        <p15:guide id="3" orient="horz" pos="864">
          <p15:clr>
            <a:srgbClr val="A4A3A4"/>
          </p15:clr>
        </p15:guide>
        <p15:guide id="4" pos="5472">
          <p15:clr>
            <a:srgbClr val="A4A3A4"/>
          </p15:clr>
        </p15:guide>
        <p15:guide id="5" pos="2937">
          <p15:clr>
            <a:srgbClr val="A4A3A4"/>
          </p15:clr>
        </p15:guide>
        <p15:guide id="6" pos="288">
          <p15:clr>
            <a:srgbClr val="A4A3A4"/>
          </p15:clr>
        </p15:guide>
        <p15:guide id="7" pos="2824"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ltcheva, Irina" initials="BI" lastIdx="3" clrIdx="0">
    <p:extLst>
      <p:ext uri="{19B8F6BF-5375-455C-9EA6-DF929625EA0E}">
        <p15:presenceInfo xmlns:p15="http://schemas.microsoft.com/office/powerpoint/2012/main" userId="S-1-5-21-329068152-854245398-839522115-1010117" providerId="AD"/>
      </p:ext>
    </p:extLst>
  </p:cmAuthor>
  <p:cmAuthor id="2" name="Bhattacharya, Souvik" initials="BS" lastIdx="1" clrIdx="1">
    <p:extLst>
      <p:ext uri="{19B8F6BF-5375-455C-9EA6-DF929625EA0E}">
        <p15:presenceInfo xmlns:p15="http://schemas.microsoft.com/office/powerpoint/2012/main" userId="S::bhattsoa@novartis.net::ed697152-7322-4bd2-90a9-463b3896c9f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E5E5"/>
    <a:srgbClr val="FFCCCC"/>
    <a:srgbClr val="023760"/>
    <a:srgbClr val="FF0000"/>
    <a:srgbClr val="9ABFDC"/>
    <a:srgbClr val="5291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5780E6-A8F4-46B0-B82D-9E7F56C639EF}">
  <a:tblStyle styleId="{1C5780E6-A8F4-46B0-B82D-9E7F56C639EF}" styleName="Novartis Table">
    <a:wholeTbl>
      <a:tcTxStyle>
        <a:fontRef idx="minor"/>
        <a:srgbClr val="000000"/>
      </a:tcTxStyle>
      <a:tcStyle>
        <a:tcBdr>
          <a:left>
            <a:ln>
              <a:noFill/>
            </a:ln>
          </a:left>
          <a:right>
            <a:ln>
              <a:noFill/>
            </a:ln>
          </a:right>
          <a:top>
            <a:ln w="6350">
              <a:solidFill>
                <a:srgbClr val="646464"/>
              </a:solidFill>
            </a:ln>
          </a:top>
          <a:bottom>
            <a:ln w="6350">
              <a:solidFill>
                <a:srgbClr val="646464"/>
              </a:solidFill>
            </a:ln>
          </a:bottom>
          <a:insideH>
            <a:ln w="6350">
              <a:solidFill>
                <a:srgbClr val="646464"/>
              </a:solidFill>
            </a:ln>
          </a:insideH>
          <a:insideV>
            <a:ln>
              <a:noFill/>
            </a:ln>
          </a:insideV>
        </a:tcBdr>
        <a:fill>
          <a:noFill/>
        </a:fill>
      </a:tcStyle>
    </a:wholeTbl>
    <a:band1H>
      <a:tcStyle>
        <a:tcBdr/>
        <a:fill>
          <a:noFill/>
        </a:fill>
      </a:tcStyle>
    </a:band1H>
    <a:band2H>
      <a:tcStyle>
        <a:tcBdr/>
        <a:fill>
          <a:noFill/>
        </a:fill>
      </a:tcStyle>
    </a:band2H>
    <a:band1V>
      <a:tcStyle>
        <a:tcBdr/>
        <a:fill>
          <a:noFill/>
        </a:fill>
      </a:tcStyle>
    </a:band1V>
    <a:band2V>
      <a:tcStyle>
        <a:tcBdr/>
        <a:fill>
          <a:noFill/>
        </a:fill>
      </a:tcStyle>
    </a:band2V>
    <a:lastCol>
      <a:tcTxStyle b="on">
        <a:fontRef idx="minor"/>
        <a:srgbClr val="000000"/>
      </a:tcTxStyle>
      <a:tcStyle>
        <a:tcBdr/>
      </a:tcStyle>
    </a:lastCol>
    <a:firstCol>
      <a:tcTxStyle b="on">
        <a:fontRef idx="minor"/>
        <a:srgbClr val="000000"/>
      </a:tcTxStyle>
      <a:tcStyle>
        <a:tcBdr/>
      </a:tcStyle>
    </a:firstCol>
    <a:lastRow>
      <a:tcTxStyle b="on">
        <a:fontRef idx="minor"/>
        <a:srgbClr val="000000"/>
      </a:tcTxStyle>
      <a:tcStyle>
        <a:tcBdr>
          <a:top>
            <a:ln w="19050">
              <a:solidFill>
                <a:srgbClr val="000000"/>
              </a:solidFill>
            </a:ln>
          </a:top>
          <a:bottom>
            <a:ln>
              <a:noFill/>
            </a:ln>
          </a:bottom>
        </a:tcBdr>
        <a:fill>
          <a:noFill/>
        </a:fill>
      </a:tcStyle>
    </a:lastRow>
    <a:firstRow>
      <a:tcTxStyle b="on">
        <a:fontRef idx="minor"/>
        <a:srgbClr val="0460A9"/>
      </a:tcTxStyle>
      <a:tcStyle>
        <a:tcBdr>
          <a:top>
            <a:ln>
              <a:noFill/>
            </a:ln>
          </a:top>
          <a:bottom>
            <a:ln w="19050">
              <a:solidFill>
                <a:srgbClr val="0460A9"/>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882" autoAdjust="0"/>
    <p:restoredTop sz="81141" autoAdjust="0"/>
  </p:normalViewPr>
  <p:slideViewPr>
    <p:cSldViewPr snapToGrid="0">
      <p:cViewPr varScale="1">
        <p:scale>
          <a:sx n="87" d="100"/>
          <a:sy n="87" d="100"/>
        </p:scale>
        <p:origin x="859" y="58"/>
      </p:cViewPr>
      <p:guideLst>
        <p:guide orient="horz" pos="214"/>
        <p:guide orient="horz" pos="2835"/>
        <p:guide orient="horz" pos="864"/>
        <p:guide pos="5472"/>
        <p:guide pos="2937"/>
        <p:guide pos="288"/>
        <p:guide pos="2824"/>
      </p:guideLst>
    </p:cSldViewPr>
  </p:slideViewPr>
  <p:notesTextViewPr>
    <p:cViewPr>
      <p:scale>
        <a:sx n="1" d="1"/>
        <a:sy n="1" d="1"/>
      </p:scale>
      <p:origin x="0" y="0"/>
    </p:cViewPr>
  </p:notesTextViewPr>
  <p:notesViewPr>
    <p:cSldViewPr snapToGrid="0">
      <p:cViewPr>
        <p:scale>
          <a:sx n="1" d="2"/>
          <a:sy n="1" d="2"/>
        </p:scale>
        <p:origin x="0" y="0"/>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945659" cy="496411"/>
          </a:xfrm>
          <a:prstGeom prst="rect">
            <a:avLst/>
          </a:prstGeom>
        </p:spPr>
        <p:txBody>
          <a:bodyPr vert="horz" lIns="91433" tIns="45717" rIns="91433" bIns="45717" rtlCol="0"/>
          <a:lstStyle>
            <a:lvl1pPr algn="l">
              <a:defRPr sz="1200"/>
            </a:lvl1pPr>
          </a:lstStyle>
          <a:p>
            <a:endParaRPr lang="en-US">
              <a:latin typeface="Arial" charset="0"/>
            </a:endParaRPr>
          </a:p>
        </p:txBody>
      </p:sp>
      <p:sp>
        <p:nvSpPr>
          <p:cNvPr id="3" name="Date Placeholder 2"/>
          <p:cNvSpPr>
            <a:spLocks noGrp="1"/>
          </p:cNvSpPr>
          <p:nvPr>
            <p:ph type="dt" sz="quarter" idx="1"/>
          </p:nvPr>
        </p:nvSpPr>
        <p:spPr>
          <a:xfrm>
            <a:off x="3850444" y="1"/>
            <a:ext cx="2945659" cy="496411"/>
          </a:xfrm>
          <a:prstGeom prst="rect">
            <a:avLst/>
          </a:prstGeom>
        </p:spPr>
        <p:txBody>
          <a:bodyPr vert="horz" lIns="91433" tIns="45717" rIns="91433" bIns="45717" rtlCol="0"/>
          <a:lstStyle>
            <a:lvl1pPr algn="r">
              <a:defRPr sz="1200"/>
            </a:lvl1pPr>
          </a:lstStyle>
          <a:p>
            <a:fld id="{61BB60FF-ACF0-5A4A-9C79-4881E6B16567}" type="datetimeFigureOut">
              <a:rPr lang="en-US" smtClean="0">
                <a:latin typeface="Arial" charset="0"/>
              </a:rPr>
              <a:pPr/>
              <a:t>6/27/2022</a:t>
            </a:fld>
            <a:endParaRPr lang="en-US">
              <a:latin typeface="Arial" charset="0"/>
            </a:endParaRPr>
          </a:p>
        </p:txBody>
      </p:sp>
      <p:sp>
        <p:nvSpPr>
          <p:cNvPr id="4" name="Footer Placeholder 3"/>
          <p:cNvSpPr>
            <a:spLocks noGrp="1"/>
          </p:cNvSpPr>
          <p:nvPr>
            <p:ph type="ftr" sz="quarter" idx="2"/>
          </p:nvPr>
        </p:nvSpPr>
        <p:spPr>
          <a:xfrm>
            <a:off x="1" y="9430091"/>
            <a:ext cx="2945659" cy="496411"/>
          </a:xfrm>
          <a:prstGeom prst="rect">
            <a:avLst/>
          </a:prstGeom>
        </p:spPr>
        <p:txBody>
          <a:bodyPr vert="horz" lIns="91433" tIns="45717" rIns="91433" bIns="45717" rtlCol="0" anchor="b"/>
          <a:lstStyle>
            <a:lvl1pPr algn="l">
              <a:defRPr sz="1200"/>
            </a:lvl1pPr>
          </a:lstStyle>
          <a:p>
            <a:endParaRPr lang="en-US">
              <a:latin typeface="Arial" charset="0"/>
            </a:endParaRPr>
          </a:p>
        </p:txBody>
      </p:sp>
      <p:sp>
        <p:nvSpPr>
          <p:cNvPr id="5" name="Slide Number Placeholder 4"/>
          <p:cNvSpPr>
            <a:spLocks noGrp="1"/>
          </p:cNvSpPr>
          <p:nvPr>
            <p:ph type="sldNum" sz="quarter" idx="3"/>
          </p:nvPr>
        </p:nvSpPr>
        <p:spPr>
          <a:xfrm>
            <a:off x="3850444" y="9430091"/>
            <a:ext cx="2945659" cy="496411"/>
          </a:xfrm>
          <a:prstGeom prst="rect">
            <a:avLst/>
          </a:prstGeom>
        </p:spPr>
        <p:txBody>
          <a:bodyPr vert="horz" lIns="91433" tIns="45717" rIns="91433" bIns="45717" rtlCol="0" anchor="b"/>
          <a:lstStyle>
            <a:lvl1pPr algn="r">
              <a:defRPr sz="1200"/>
            </a:lvl1pPr>
          </a:lstStyle>
          <a:p>
            <a:fld id="{56ABA786-EB35-BA4C-A7F7-24740D3067F1}" type="slidenum">
              <a:rPr lang="en-US" smtClean="0">
                <a:latin typeface="Arial" charset="0"/>
              </a:rPr>
              <a:pPr/>
              <a:t>‹#›</a:t>
            </a:fld>
            <a:endParaRPr lang="en-US">
              <a:latin typeface="Arial" charset="0"/>
            </a:endParaRPr>
          </a:p>
        </p:txBody>
      </p:sp>
    </p:spTree>
    <p:extLst>
      <p:ext uri="{BB962C8B-B14F-4D97-AF65-F5344CB8AC3E}">
        <p14:creationId xmlns:p14="http://schemas.microsoft.com/office/powerpoint/2010/main" val="237994723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945659" cy="496411"/>
          </a:xfrm>
          <a:prstGeom prst="rect">
            <a:avLst/>
          </a:prstGeom>
        </p:spPr>
        <p:txBody>
          <a:bodyPr vert="horz" lIns="91433" tIns="45717" rIns="91433" bIns="45717" rtlCol="0"/>
          <a:lstStyle>
            <a:lvl1pPr algn="l">
              <a:defRPr sz="1200" b="0" i="0">
                <a:latin typeface="Arial" charset="0"/>
              </a:defRPr>
            </a:lvl1pPr>
          </a:lstStyle>
          <a:p>
            <a:endParaRPr lang="en-US"/>
          </a:p>
        </p:txBody>
      </p:sp>
      <p:sp>
        <p:nvSpPr>
          <p:cNvPr id="3" name="Date Placeholder 2"/>
          <p:cNvSpPr>
            <a:spLocks noGrp="1"/>
          </p:cNvSpPr>
          <p:nvPr>
            <p:ph type="dt" idx="1"/>
          </p:nvPr>
        </p:nvSpPr>
        <p:spPr>
          <a:xfrm>
            <a:off x="3850444" y="1"/>
            <a:ext cx="2945659" cy="496411"/>
          </a:xfrm>
          <a:prstGeom prst="rect">
            <a:avLst/>
          </a:prstGeom>
        </p:spPr>
        <p:txBody>
          <a:bodyPr vert="horz" lIns="91433" tIns="45717" rIns="91433" bIns="45717" rtlCol="0"/>
          <a:lstStyle>
            <a:lvl1pPr algn="r">
              <a:defRPr sz="1200" b="0" i="0">
                <a:latin typeface="Arial" charset="0"/>
              </a:defRPr>
            </a:lvl1pPr>
          </a:lstStyle>
          <a:p>
            <a:fld id="{0C4595FF-6E7F-4C41-B8DF-4AE76FC1F075}" type="datetimeFigureOut">
              <a:rPr lang="en-US" smtClean="0"/>
              <a:pPr/>
              <a:t>6/27/2022</a:t>
            </a:fld>
            <a:endParaRPr lang="en-US"/>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33" tIns="45717" rIns="91433" bIns="45717" rtlCol="0" anchor="ctr"/>
          <a:lstStyle/>
          <a:p>
            <a:endParaRPr lang="en-US"/>
          </a:p>
        </p:txBody>
      </p:sp>
      <p:sp>
        <p:nvSpPr>
          <p:cNvPr id="5" name="Notes Placeholder 4"/>
          <p:cNvSpPr>
            <a:spLocks noGrp="1"/>
          </p:cNvSpPr>
          <p:nvPr>
            <p:ph type="body" sz="quarter" idx="3"/>
          </p:nvPr>
        </p:nvSpPr>
        <p:spPr>
          <a:xfrm>
            <a:off x="679768" y="4715908"/>
            <a:ext cx="5438140" cy="4467701"/>
          </a:xfrm>
          <a:prstGeom prst="rect">
            <a:avLst/>
          </a:prstGeom>
        </p:spPr>
        <p:txBody>
          <a:bodyPr vert="horz" lIns="91433" tIns="45717" rIns="91433" bIns="45717"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430091"/>
            <a:ext cx="2945659" cy="496411"/>
          </a:xfrm>
          <a:prstGeom prst="rect">
            <a:avLst/>
          </a:prstGeom>
        </p:spPr>
        <p:txBody>
          <a:bodyPr vert="horz" lIns="91433" tIns="45717" rIns="91433" bIns="45717" rtlCol="0" anchor="b"/>
          <a:lstStyle>
            <a:lvl1pPr algn="l">
              <a:defRPr sz="1200" b="0" i="0">
                <a:latin typeface="Arial" charset="0"/>
              </a:defRPr>
            </a:lvl1pPr>
          </a:lstStyle>
          <a:p>
            <a:endParaRPr lang="en-US"/>
          </a:p>
        </p:txBody>
      </p:sp>
      <p:sp>
        <p:nvSpPr>
          <p:cNvPr id="7" name="Slide Number Placeholder 6"/>
          <p:cNvSpPr>
            <a:spLocks noGrp="1"/>
          </p:cNvSpPr>
          <p:nvPr>
            <p:ph type="sldNum" sz="quarter" idx="5"/>
          </p:nvPr>
        </p:nvSpPr>
        <p:spPr>
          <a:xfrm>
            <a:off x="3850444" y="9430091"/>
            <a:ext cx="2945659" cy="496411"/>
          </a:xfrm>
          <a:prstGeom prst="rect">
            <a:avLst/>
          </a:prstGeom>
        </p:spPr>
        <p:txBody>
          <a:bodyPr vert="horz" lIns="91433" tIns="45717" rIns="91433" bIns="45717" rtlCol="0" anchor="b"/>
          <a:lstStyle>
            <a:lvl1pPr algn="r">
              <a:defRPr sz="1200" b="0" i="0">
                <a:latin typeface="Arial" charset="0"/>
              </a:defRPr>
            </a:lvl1pPr>
          </a:lstStyle>
          <a:p>
            <a:fld id="{5A6330BE-D91A-D240-B266-E5D5F99B4CCE}" type="slidenum">
              <a:rPr lang="en-US" smtClean="0"/>
              <a:pPr/>
              <a:t>‹#›</a:t>
            </a:fld>
            <a:endParaRPr lang="en-US"/>
          </a:p>
        </p:txBody>
      </p:sp>
    </p:spTree>
    <p:extLst>
      <p:ext uri="{BB962C8B-B14F-4D97-AF65-F5344CB8AC3E}">
        <p14:creationId xmlns:p14="http://schemas.microsoft.com/office/powerpoint/2010/main" val="312631671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charset="0"/>
        <a:ea typeface="+mn-ea"/>
        <a:cs typeface="+mn-cs"/>
      </a:defRPr>
    </a:lvl1pPr>
    <a:lvl2pPr marL="457200" algn="l" defTabSz="457200" rtl="0" eaLnBrk="1" latinLnBrk="0" hangingPunct="1">
      <a:defRPr sz="1200" b="0" i="0" kern="1200">
        <a:solidFill>
          <a:schemeClr val="tx1"/>
        </a:solidFill>
        <a:latin typeface="Arial" charset="0"/>
        <a:ea typeface="+mn-ea"/>
        <a:cs typeface="+mn-cs"/>
      </a:defRPr>
    </a:lvl2pPr>
    <a:lvl3pPr marL="914400" algn="l" defTabSz="457200" rtl="0" eaLnBrk="1" latinLnBrk="0" hangingPunct="1">
      <a:defRPr sz="1200" b="0" i="0" kern="1200">
        <a:solidFill>
          <a:schemeClr val="tx1"/>
        </a:solidFill>
        <a:latin typeface="Arial" charset="0"/>
        <a:ea typeface="+mn-ea"/>
        <a:cs typeface="+mn-cs"/>
      </a:defRPr>
    </a:lvl3pPr>
    <a:lvl4pPr marL="1371600" algn="l" defTabSz="457200" rtl="0" eaLnBrk="1" latinLnBrk="0" hangingPunct="1">
      <a:defRPr sz="1200" b="0" i="0" kern="1200">
        <a:solidFill>
          <a:schemeClr val="tx1"/>
        </a:solidFill>
        <a:latin typeface="Arial" charset="0"/>
        <a:ea typeface="+mn-ea"/>
        <a:cs typeface="+mn-cs"/>
      </a:defRPr>
    </a:lvl4pPr>
    <a:lvl5pPr marL="1828800" algn="l" defTabSz="457200" rtl="0" eaLnBrk="1" latinLnBrk="0" hangingPunct="1">
      <a:defRPr sz="1200" b="0" i="0" kern="1200">
        <a:solidFill>
          <a:schemeClr val="tx1"/>
        </a:solidFill>
        <a:latin typeface="Arial"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a:t>
            </a:r>
            <a:r>
              <a:rPr lang="en-CH"/>
              <a:t>–</a:t>
            </a:r>
            <a:r>
              <a:rPr lang="en-US"/>
              <a:t> Bruno</a:t>
            </a:r>
            <a:r>
              <a:rPr lang="en-US" baseline="0"/>
              <a:t> and I will present today on behalf of the </a:t>
            </a:r>
            <a:r>
              <a:rPr lang="en-US" baseline="0" err="1"/>
              <a:t>ggPMX</a:t>
            </a:r>
            <a:r>
              <a:rPr lang="en-US" baseline="0"/>
              <a:t> team, currently composed of both of us, Andrzej, Matt and Souvik from Novartis. </a:t>
            </a:r>
            <a:r>
              <a:rPr lang="en-US" baseline="0" err="1"/>
              <a:t>ggPMX</a:t>
            </a:r>
            <a:r>
              <a:rPr lang="en-US" baseline="0"/>
              <a:t> is an open-source R package which we developed over the past years with the aim to provide to the </a:t>
            </a:r>
            <a:r>
              <a:rPr lang="en-US" baseline="0" err="1"/>
              <a:t>Pharmacometrics</a:t>
            </a:r>
            <a:r>
              <a:rPr lang="en-US" baseline="0"/>
              <a:t> community a model diagnostics toolbox that is efficient and versatile.</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a:t>
            </a:fld>
            <a:endParaRPr lang="en-US"/>
          </a:p>
        </p:txBody>
      </p:sp>
    </p:spTree>
    <p:extLst>
      <p:ext uri="{BB962C8B-B14F-4D97-AF65-F5344CB8AC3E}">
        <p14:creationId xmlns:p14="http://schemas.microsoft.com/office/powerpoint/2010/main" val="1154039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a:t>
            </a:r>
            <a:r>
              <a:rPr lang="en-CH"/>
              <a:t>–</a:t>
            </a:r>
            <a:r>
              <a:rPr lang="en-US"/>
              <a:t> Because this library has been developed over the past years, there are some requirements in terms of modeling software versions. : you need to use version later than</a:t>
            </a:r>
            <a:r>
              <a:rPr lang="en-US" baseline="0"/>
              <a:t> 7.2 in NONMEM. For Monolix version later than 2016 and perform some specific tasks to retrieve the data related to diagnostics plots</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11</a:t>
            </a:fld>
            <a:endParaRPr lang="en-US"/>
          </a:p>
        </p:txBody>
      </p:sp>
    </p:spTree>
    <p:extLst>
      <p:ext uri="{BB962C8B-B14F-4D97-AF65-F5344CB8AC3E}">
        <p14:creationId xmlns:p14="http://schemas.microsoft.com/office/powerpoint/2010/main" val="30017127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12</a:t>
            </a:fld>
            <a:endParaRPr lang="en-US"/>
          </a:p>
        </p:txBody>
      </p:sp>
    </p:spTree>
    <p:extLst>
      <p:ext uri="{BB962C8B-B14F-4D97-AF65-F5344CB8AC3E}">
        <p14:creationId xmlns:p14="http://schemas.microsoft.com/office/powerpoint/2010/main" val="15718775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you can generate report. And a report is nothing but a series of single plot commands. We have given an example here. You use the controller to call the</a:t>
            </a:r>
            <a:r>
              <a:rPr lang="en-US" baseline="0"/>
              <a:t> single plot functions using the syntax </a:t>
            </a:r>
            <a:r>
              <a:rPr lang="en-US" baseline="0" err="1"/>
              <a:t>pmx_plot_nameoftheplot</a:t>
            </a:r>
            <a:r>
              <a:rPr lang="en-US" baseline="0"/>
              <a:t>(). </a:t>
            </a:r>
            <a:r>
              <a:rPr lang="en-US"/>
              <a:t>A list of all available graphs can be seen</a:t>
            </a:r>
            <a:r>
              <a:rPr lang="en-US" baseline="0"/>
              <a:t> by calling </a:t>
            </a:r>
            <a:r>
              <a:rPr lang="en-US" baseline="0" err="1"/>
              <a:t>plot_names</a:t>
            </a:r>
            <a:r>
              <a:rPr lang="en-US" baseline="0"/>
              <a:t>().</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13</a:t>
            </a:fld>
            <a:endParaRPr lang="en-US"/>
          </a:p>
        </p:txBody>
      </p:sp>
    </p:spTree>
    <p:extLst>
      <p:ext uri="{BB962C8B-B14F-4D97-AF65-F5344CB8AC3E}">
        <p14:creationId xmlns:p14="http://schemas.microsoft.com/office/powerpoint/2010/main" val="30264336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a:t>
            </a:r>
            <a:r>
              <a:rPr lang="en-CH"/>
              <a:t>–</a:t>
            </a:r>
            <a:r>
              <a:rPr lang="en-US"/>
              <a:t> Now, a little more details on how to create a diagnostics report.</a:t>
            </a:r>
            <a:r>
              <a:rPr lang="en-US" baseline="0"/>
              <a:t> Again, using the controller, you simply call the function </a:t>
            </a:r>
            <a:r>
              <a:rPr lang="en-US" baseline="0" err="1"/>
              <a:t>pmx_report</a:t>
            </a:r>
            <a:r>
              <a:rPr lang="en-US" baseline="0"/>
              <a:t> where you need to specify at least four arguments: name of your report, the folder where you want to save it and the type of document you want to generate (pdf in the example code). You also have the option to create a folder containing </a:t>
            </a:r>
            <a:r>
              <a:rPr lang="en-US"/>
              <a:t>all plots as separate documents as displayed in the provided screenshot. The </a:t>
            </a:r>
            <a:r>
              <a:rPr lang="en-US" err="1"/>
              <a:t>ggpmx_GOF</a:t>
            </a:r>
            <a:r>
              <a:rPr lang="en-US"/>
              <a:t> folder is actually very useful when you need to refer to a specific separate figure in a submission document.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14</a:t>
            </a:fld>
            <a:endParaRPr lang="en-US"/>
          </a:p>
        </p:txBody>
      </p:sp>
    </p:spTree>
    <p:extLst>
      <p:ext uri="{BB962C8B-B14F-4D97-AF65-F5344CB8AC3E}">
        <p14:creationId xmlns:p14="http://schemas.microsoft.com/office/powerpoint/2010/main" val="7183165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15</a:t>
            </a:fld>
            <a:endParaRPr lang="en-US"/>
          </a:p>
        </p:txBody>
      </p:sp>
    </p:spTree>
    <p:extLst>
      <p:ext uri="{BB962C8B-B14F-4D97-AF65-F5344CB8AC3E}">
        <p14:creationId xmlns:p14="http://schemas.microsoft.com/office/powerpoint/2010/main" val="2060040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(BB?) </a:t>
            </a:r>
            <a:r>
              <a:rPr lang="en-CH"/>
              <a:t>–</a:t>
            </a:r>
            <a:r>
              <a:rPr lang="en-US"/>
              <a:t> In the remaining few slides, we will go through some</a:t>
            </a:r>
            <a:r>
              <a:rPr lang="en-US" baseline="0"/>
              <a:t> of the key features of </a:t>
            </a:r>
            <a:r>
              <a:rPr lang="en-US" baseline="0" err="1"/>
              <a:t>ggPMX</a:t>
            </a:r>
            <a:r>
              <a:rPr lang="en-US" baseline="0"/>
              <a:t>: multiple endpoints, stratification, etc.</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16</a:t>
            </a:fld>
            <a:endParaRPr lang="en-US"/>
          </a:p>
        </p:txBody>
      </p:sp>
    </p:spTree>
    <p:extLst>
      <p:ext uri="{BB962C8B-B14F-4D97-AF65-F5344CB8AC3E}">
        <p14:creationId xmlns:p14="http://schemas.microsoft.com/office/powerpoint/2010/main" val="14779586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 The way ggPMX works is that ggPMX generates one report per endpoint. It means that if you work with several</a:t>
            </a:r>
            <a:r>
              <a:rPr lang="en-US" baseline="0"/>
              <a:t> endpoints, each time you create a controller, you need to create it accordingly to the endpoint of interest, In this </a:t>
            </a:r>
            <a:r>
              <a:rPr lang="en-US" baseline="0" err="1"/>
              <a:t>exemaple</a:t>
            </a:r>
            <a:r>
              <a:rPr lang="en-US" baseline="0"/>
              <a:t> the PB endpoint is captured in the column label DVID equal to 2. Once the controller is created, you retrieve the corresponding report capturing all </a:t>
            </a:r>
            <a:r>
              <a:rPr lang="en-US" baseline="0" err="1"/>
              <a:t>Gof</a:t>
            </a:r>
            <a:r>
              <a:rPr lang="en-US" baseline="0"/>
              <a:t> for this endpoint.</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17</a:t>
            </a:fld>
            <a:endParaRPr lang="en-US"/>
          </a:p>
        </p:txBody>
      </p:sp>
    </p:spTree>
    <p:extLst>
      <p:ext uri="{BB962C8B-B14F-4D97-AF65-F5344CB8AC3E}">
        <p14:creationId xmlns:p14="http://schemas.microsoft.com/office/powerpoint/2010/main" val="3325032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a:t>
            </a:r>
            <a:r>
              <a:rPr lang="en-CH"/>
              <a:t>–</a:t>
            </a:r>
            <a:r>
              <a:rPr lang="en-US"/>
              <a:t> The default settings are critical for the success of any package. We made sure that the default setting is good enough, but if you’re not happy with the them, you have the possibility to customize the figures yourself, in a similar way as you would go with </a:t>
            </a:r>
            <a:r>
              <a:rPr lang="en-US" err="1"/>
              <a:t>ggplot</a:t>
            </a:r>
            <a:r>
              <a:rPr lang="en-US"/>
              <a:t>. On the </a:t>
            </a:r>
            <a:r>
              <a:rPr lang="en-US" err="1"/>
              <a:t>lefthand</a:t>
            </a:r>
            <a:r>
              <a:rPr lang="en-US"/>
              <a:t> side, you have the default call to the </a:t>
            </a:r>
            <a:r>
              <a:rPr lang="en-US" err="1"/>
              <a:t>npde</a:t>
            </a:r>
            <a:r>
              <a:rPr lang="en-US" baseline="0"/>
              <a:t> vs time graph</a:t>
            </a:r>
            <a:r>
              <a:rPr lang="en-US"/>
              <a:t>. On the right, you have the graph where we changed a few graphical parameters.</a:t>
            </a:r>
          </a:p>
        </p:txBody>
      </p:sp>
      <p:sp>
        <p:nvSpPr>
          <p:cNvPr id="4" name="Slide Number Placeholder 3"/>
          <p:cNvSpPr>
            <a:spLocks noGrp="1"/>
          </p:cNvSpPr>
          <p:nvPr>
            <p:ph type="sldNum" sz="quarter" idx="10"/>
          </p:nvPr>
        </p:nvSpPr>
        <p:spPr/>
        <p:txBody>
          <a:bodyPr/>
          <a:lstStyle/>
          <a:p>
            <a:fld id="{5A6330BE-D91A-D240-B266-E5D5F99B4CCE}" type="slidenum">
              <a:rPr lang="en-US" smtClean="0"/>
              <a:pPr/>
              <a:t>18</a:t>
            </a:fld>
            <a:endParaRPr lang="en-US"/>
          </a:p>
        </p:txBody>
      </p:sp>
    </p:spTree>
    <p:extLst>
      <p:ext uri="{BB962C8B-B14F-4D97-AF65-F5344CB8AC3E}">
        <p14:creationId xmlns:p14="http://schemas.microsoft.com/office/powerpoint/2010/main" val="3334496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(BB?) </a:t>
            </a:r>
            <a:r>
              <a:rPr lang="en-CH"/>
              <a:t>–</a:t>
            </a:r>
            <a:r>
              <a:rPr lang="en-US"/>
              <a:t> We have implemented the VPC.</a:t>
            </a:r>
          </a:p>
          <a:p>
            <a:r>
              <a:rPr lang="en-US"/>
              <a:t>We made sure that the VPC figure is self-explanatory by adding a title, legend and footnote. They are all adjusted automatically: whenever you change some of the VPC settings, the legend, title and footnote adjusts automatically. For example, .... We also display the bins.</a:t>
            </a:r>
          </a:p>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22</a:t>
            </a:fld>
            <a:endParaRPr lang="en-US"/>
          </a:p>
        </p:txBody>
      </p:sp>
    </p:spTree>
    <p:extLst>
      <p:ext uri="{BB962C8B-B14F-4D97-AF65-F5344CB8AC3E}">
        <p14:creationId xmlns:p14="http://schemas.microsoft.com/office/powerpoint/2010/main" val="2895479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 Like in any</a:t>
            </a:r>
            <a:r>
              <a:rPr lang="en-US" baseline="0"/>
              <a:t> figure, you have the possibility to stratify. As expected for VPC, stats will be performed according to the strata!</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23</a:t>
            </a:fld>
            <a:endParaRPr lang="en-US"/>
          </a:p>
        </p:txBody>
      </p:sp>
    </p:spTree>
    <p:extLst>
      <p:ext uri="{BB962C8B-B14F-4D97-AF65-F5344CB8AC3E}">
        <p14:creationId xmlns:p14="http://schemas.microsoft.com/office/powerpoint/2010/main" val="144334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If you wonder of</a:t>
            </a:r>
            <a:r>
              <a:rPr lang="en-US" baseline="0"/>
              <a:t> the value of another R package in addition to all the R package you use in your daily workflow, we thought with Irina that we would need to capture your reaction whenever you need to write your piece of codes for generating diagnostic plot. This is what you have on the left hand side. No matter how comfortable you are with R, from time to time, you will have to figure out where is the bug in your piece of code or you have to deal with the frustration of spending more time than planned on writing the codes.</a:t>
            </a:r>
          </a:p>
          <a:p>
            <a:r>
              <a:rPr lang="en-US" baseline="0"/>
              <a:t>The good news we have for you is that when you start using ggPMX, it is like having the gift from an Angel. It would save you tremendous amount of time in writing those line of codes</a:t>
            </a:r>
          </a:p>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a:t>
            </a:fld>
            <a:endParaRPr lang="en-US"/>
          </a:p>
        </p:txBody>
      </p:sp>
    </p:spTree>
    <p:extLst>
      <p:ext uri="{BB962C8B-B14F-4D97-AF65-F5344CB8AC3E}">
        <p14:creationId xmlns:p14="http://schemas.microsoft.com/office/powerpoint/2010/main" val="3876906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 </a:t>
            </a:r>
            <a:r>
              <a:rPr lang="en-CH"/>
              <a:t>–</a:t>
            </a:r>
            <a:r>
              <a:rPr lang="en-US"/>
              <a:t> range of censored data, as in </a:t>
            </a:r>
            <a:r>
              <a:rPr lang="en-US" err="1"/>
              <a:t>Monolix</a:t>
            </a:r>
            <a:r>
              <a:rPr lang="en-US"/>
              <a:t> and it will apply to all individual plots no matter the software.</a:t>
            </a:r>
          </a:p>
          <a:p>
            <a:r>
              <a:rPr lang="en-US"/>
              <a:t>Will also apply to other </a:t>
            </a:r>
            <a:r>
              <a:rPr lang="en-US" err="1"/>
              <a:t>GoFs</a:t>
            </a:r>
            <a:r>
              <a:rPr lang="en-US"/>
              <a: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24</a:t>
            </a:fld>
            <a:endParaRPr lang="en-US"/>
          </a:p>
        </p:txBody>
      </p:sp>
    </p:spTree>
    <p:extLst>
      <p:ext uri="{BB962C8B-B14F-4D97-AF65-F5344CB8AC3E}">
        <p14:creationId xmlns:p14="http://schemas.microsoft.com/office/powerpoint/2010/main" val="10492340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Like in any</a:t>
            </a:r>
            <a:r>
              <a:rPr lang="en-US" baseline="0"/>
              <a:t> R package that comes from </a:t>
            </a:r>
            <a:r>
              <a:rPr lang="en-US" baseline="0" err="1"/>
              <a:t>Rstudio</a:t>
            </a:r>
            <a:r>
              <a:rPr lang="en-US" baseline="0"/>
              <a:t>, we put a lot of effort in creating 2 pages Cheatsheet that captures the key features of the package. It means that as a new user of the package, and having the cheat sheet on your side, you will be able to use straightforward the package</a:t>
            </a:r>
            <a:r>
              <a:rPr lang="en-US"/>
              <a:t> </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25</a:t>
            </a:fld>
            <a:endParaRPr lang="en-US"/>
          </a:p>
        </p:txBody>
      </p:sp>
    </p:spTree>
    <p:extLst>
      <p:ext uri="{BB962C8B-B14F-4D97-AF65-F5344CB8AC3E}">
        <p14:creationId xmlns:p14="http://schemas.microsoft.com/office/powerpoint/2010/main" val="263977283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IB+BB</a:t>
            </a:r>
          </a:p>
          <a:p>
            <a:r>
              <a:rPr lang="en-US"/>
              <a:t>Comprehensive vignette</a:t>
            </a:r>
          </a:p>
        </p:txBody>
      </p:sp>
      <p:sp>
        <p:nvSpPr>
          <p:cNvPr id="4" name="Slide Number Placeholder 3"/>
          <p:cNvSpPr>
            <a:spLocks noGrp="1"/>
          </p:cNvSpPr>
          <p:nvPr>
            <p:ph type="sldNum" sz="quarter" idx="10"/>
          </p:nvPr>
        </p:nvSpPr>
        <p:spPr/>
        <p:txBody>
          <a:bodyPr/>
          <a:lstStyle/>
          <a:p>
            <a:fld id="{5A6330BE-D91A-D240-B266-E5D5F99B4CCE}" type="slidenum">
              <a:rPr lang="en-US" smtClean="0"/>
              <a:pPr/>
              <a:t>26</a:t>
            </a:fld>
            <a:endParaRPr lang="en-US"/>
          </a:p>
        </p:txBody>
      </p:sp>
    </p:spTree>
    <p:extLst>
      <p:ext uri="{BB962C8B-B14F-4D97-AF65-F5344CB8AC3E}">
        <p14:creationId xmlns:p14="http://schemas.microsoft.com/office/powerpoint/2010/main" val="29691030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27</a:t>
            </a:fld>
            <a:endParaRPr lang="en-US"/>
          </a:p>
        </p:txBody>
      </p:sp>
    </p:spTree>
    <p:extLst>
      <p:ext uri="{BB962C8B-B14F-4D97-AF65-F5344CB8AC3E}">
        <p14:creationId xmlns:p14="http://schemas.microsoft.com/office/powerpoint/2010/main" val="7215724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28</a:t>
            </a:fld>
            <a:endParaRPr lang="en-US"/>
          </a:p>
        </p:txBody>
      </p:sp>
    </p:spTree>
    <p:extLst>
      <p:ext uri="{BB962C8B-B14F-4D97-AF65-F5344CB8AC3E}">
        <p14:creationId xmlns:p14="http://schemas.microsoft.com/office/powerpoint/2010/main" val="8853893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29</a:t>
            </a:fld>
            <a:endParaRPr lang="en-US"/>
          </a:p>
        </p:txBody>
      </p:sp>
    </p:spTree>
    <p:extLst>
      <p:ext uri="{BB962C8B-B14F-4D97-AF65-F5344CB8AC3E}">
        <p14:creationId xmlns:p14="http://schemas.microsoft.com/office/powerpoint/2010/main" val="33695451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30</a:t>
            </a:fld>
            <a:endParaRPr lang="en-US"/>
          </a:p>
        </p:txBody>
      </p:sp>
    </p:spTree>
    <p:extLst>
      <p:ext uri="{BB962C8B-B14F-4D97-AF65-F5344CB8AC3E}">
        <p14:creationId xmlns:p14="http://schemas.microsoft.com/office/powerpoint/2010/main" val="3358806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31</a:t>
            </a:fld>
            <a:endParaRPr lang="en-US"/>
          </a:p>
        </p:txBody>
      </p:sp>
    </p:spTree>
    <p:extLst>
      <p:ext uri="{BB962C8B-B14F-4D97-AF65-F5344CB8AC3E}">
        <p14:creationId xmlns:p14="http://schemas.microsoft.com/office/powerpoint/2010/main" val="32188973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32</a:t>
            </a:fld>
            <a:endParaRPr lang="en-US"/>
          </a:p>
        </p:txBody>
      </p:sp>
    </p:spTree>
    <p:extLst>
      <p:ext uri="{BB962C8B-B14F-4D97-AF65-F5344CB8AC3E}">
        <p14:creationId xmlns:p14="http://schemas.microsoft.com/office/powerpoint/2010/main" val="10788836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33</a:t>
            </a:fld>
            <a:endParaRPr lang="en-US"/>
          </a:p>
        </p:txBody>
      </p:sp>
    </p:spTree>
    <p:extLst>
      <p:ext uri="{BB962C8B-B14F-4D97-AF65-F5344CB8AC3E}">
        <p14:creationId xmlns:p14="http://schemas.microsoft.com/office/powerpoint/2010/main" val="2921653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IB </a:t>
            </a:r>
            <a:r>
              <a:rPr lang="en-CH" dirty="0"/>
              <a:t>–</a:t>
            </a:r>
            <a:r>
              <a:rPr lang="en-US" dirty="0"/>
              <a:t> And the beauty of ggPMX is that it is compatible with</a:t>
            </a:r>
            <a:r>
              <a:rPr lang="en-US" baseline="0" dirty="0"/>
              <a:t> three of the most used non-linear mixed effect model fitting software, namely NONMEM, Monolix and nlmixr.</a:t>
            </a:r>
            <a:endParaRPr lang="en-US" dirty="0"/>
          </a:p>
          <a:p>
            <a:endParaRPr lang="en-US" dirty="0"/>
          </a:p>
          <a:p>
            <a:r>
              <a:rPr lang="en-US" dirty="0"/>
              <a:t>Actually, it all started with</a:t>
            </a:r>
            <a:r>
              <a:rPr lang="en-US" baseline="0" dirty="0"/>
              <a:t> the internal </a:t>
            </a:r>
            <a:r>
              <a:rPr lang="en-US" dirty="0"/>
              <a:t>Model building guidance that</a:t>
            </a:r>
            <a:r>
              <a:rPr lang="en-US" baseline="0" dirty="0"/>
              <a:t> we developed at </a:t>
            </a:r>
            <a:r>
              <a:rPr lang="en-US" baseline="0" dirty="0" err="1"/>
              <a:t>Novarits</a:t>
            </a:r>
            <a:r>
              <a:rPr lang="en-US" baseline="0" dirty="0"/>
              <a:t>. W</a:t>
            </a:r>
            <a:r>
              <a:rPr lang="en-US" dirty="0"/>
              <a:t>e realized that we have</a:t>
            </a:r>
            <a:r>
              <a:rPr lang="en-US" baseline="0" dirty="0"/>
              <a:t> </a:t>
            </a:r>
            <a:r>
              <a:rPr lang="en-US" dirty="0"/>
              <a:t>a gap in our workflow, because each of us has his/her own code for diagnostic plots and this creates inefficiencies in terms of validation. We therefore designed</a:t>
            </a:r>
            <a:r>
              <a:rPr lang="en-US" baseline="0" dirty="0"/>
              <a:t> the package having in mind its cross-software compatibility and consistency.</a:t>
            </a:r>
            <a:endParaRPr lang="en-US" dirty="0"/>
          </a:p>
          <a:p>
            <a:endParaRPr lang="en-US" dirty="0"/>
          </a:p>
          <a:p>
            <a:r>
              <a:rPr lang="en-US" dirty="0"/>
              <a:t>A key feature of ggPMX is the automated generation of a diagnostics report. We also</a:t>
            </a:r>
            <a:r>
              <a:rPr lang="en-US" baseline="0" dirty="0"/>
              <a:t> allowed for a lot of flexibility in terms of customization options. Finally, an important feature is the possibility to use it in for </a:t>
            </a:r>
            <a:r>
              <a:rPr lang="en-US" dirty="0"/>
              <a:t> submission</a:t>
            </a:r>
            <a:r>
              <a:rPr lang="en-US" baseline="0" dirty="0"/>
              <a:t> work or publications</a:t>
            </a:r>
            <a:r>
              <a:rPr lang="en-US" dirty="0"/>
              <a: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3</a:t>
            </a:fld>
            <a:endParaRPr lang="en-US"/>
          </a:p>
        </p:txBody>
      </p:sp>
    </p:spTree>
    <p:extLst>
      <p:ext uri="{BB962C8B-B14F-4D97-AF65-F5344CB8AC3E}">
        <p14:creationId xmlns:p14="http://schemas.microsoft.com/office/powerpoint/2010/main" val="7085854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34</a:t>
            </a:fld>
            <a:endParaRPr lang="en-US"/>
          </a:p>
        </p:txBody>
      </p:sp>
    </p:spTree>
    <p:extLst>
      <p:ext uri="{BB962C8B-B14F-4D97-AF65-F5344CB8AC3E}">
        <p14:creationId xmlns:p14="http://schemas.microsoft.com/office/powerpoint/2010/main" val="42501297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35</a:t>
            </a:fld>
            <a:endParaRPr lang="en-US"/>
          </a:p>
        </p:txBody>
      </p:sp>
    </p:spTree>
    <p:extLst>
      <p:ext uri="{BB962C8B-B14F-4D97-AF65-F5344CB8AC3E}">
        <p14:creationId xmlns:p14="http://schemas.microsoft.com/office/powerpoint/2010/main" val="16397885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36</a:t>
            </a:fld>
            <a:endParaRPr lang="en-US"/>
          </a:p>
        </p:txBody>
      </p:sp>
    </p:spTree>
    <p:extLst>
      <p:ext uri="{BB962C8B-B14F-4D97-AF65-F5344CB8AC3E}">
        <p14:creationId xmlns:p14="http://schemas.microsoft.com/office/powerpoint/2010/main" val="18673033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37</a:t>
            </a:fld>
            <a:endParaRPr lang="en-US"/>
          </a:p>
        </p:txBody>
      </p:sp>
    </p:spTree>
    <p:extLst>
      <p:ext uri="{BB962C8B-B14F-4D97-AF65-F5344CB8AC3E}">
        <p14:creationId xmlns:p14="http://schemas.microsoft.com/office/powerpoint/2010/main" val="27945643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38</a:t>
            </a:fld>
            <a:endParaRPr lang="en-US"/>
          </a:p>
        </p:txBody>
      </p:sp>
    </p:spTree>
    <p:extLst>
      <p:ext uri="{BB962C8B-B14F-4D97-AF65-F5344CB8AC3E}">
        <p14:creationId xmlns:p14="http://schemas.microsoft.com/office/powerpoint/2010/main" val="3380498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457166">
              <a:defRPr/>
            </a:pPr>
            <a:r>
              <a:rPr lang="en-US"/>
              <a:t>IB </a:t>
            </a:r>
            <a:r>
              <a:rPr lang="en-CH"/>
              <a:t>–</a:t>
            </a:r>
            <a:r>
              <a:rPr lang="en-US"/>
              <a:t> When we think of diagnostics plots, we all know that to assess the robustness of your model, you need to rely on a wide range of figures, such as NPD vs EPRED, NPD vs TIME, etc. Ultimately, you’ll need to generate a long list of plots for each model, coming with several lines of code.</a:t>
            </a:r>
          </a:p>
          <a:p>
            <a:pPr defTabSz="457166">
              <a:defRPr/>
            </a:pPr>
            <a:endParaRPr lang="en-US"/>
          </a:p>
          <a:p>
            <a:pPr defTabSz="457166">
              <a:defRPr/>
            </a:pPr>
            <a:r>
              <a:rPr lang="en-US"/>
              <a:t>Here is an extract of the model building guidance, from the section on modeling report: This suggests where to place the different plots, either in the main body or the appendix of the modeling report. It should not be seen as a strict rule; we want to emphasize content (i.e. the overall package of diagnostics that we consider essential for model evaluation) rather than where they should go in the report.</a:t>
            </a:r>
          </a:p>
        </p:txBody>
      </p:sp>
      <p:sp>
        <p:nvSpPr>
          <p:cNvPr id="4" name="Slide Number Placeholder 3"/>
          <p:cNvSpPr>
            <a:spLocks noGrp="1"/>
          </p:cNvSpPr>
          <p:nvPr>
            <p:ph type="sldNum" sz="quarter" idx="10"/>
          </p:nvPr>
        </p:nvSpPr>
        <p:spPr/>
        <p:txBody>
          <a:bodyPr/>
          <a:lstStyle/>
          <a:p>
            <a:fld id="{5A6330BE-D91A-D240-B266-E5D5F99B4CCE}" type="slidenum">
              <a:rPr lang="en-US" smtClean="0"/>
              <a:pPr/>
              <a:t>4</a:t>
            </a:fld>
            <a:endParaRPr lang="en-US"/>
          </a:p>
        </p:txBody>
      </p:sp>
    </p:spTree>
    <p:extLst>
      <p:ext uri="{BB962C8B-B14F-4D97-AF65-F5344CB8AC3E}">
        <p14:creationId xmlns:p14="http://schemas.microsoft.com/office/powerpoint/2010/main" val="29808771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5</a:t>
            </a:fld>
            <a:endParaRPr lang="en-US"/>
          </a:p>
        </p:txBody>
      </p:sp>
    </p:spTree>
    <p:extLst>
      <p:ext uri="{BB962C8B-B14F-4D97-AF65-F5344CB8AC3E}">
        <p14:creationId xmlns:p14="http://schemas.microsoft.com/office/powerpoint/2010/main" val="1572461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a:t>
            </a:r>
            <a:r>
              <a:rPr lang="en-CH"/>
              <a:t>–</a:t>
            </a:r>
            <a:r>
              <a:rPr lang="en-US"/>
              <a:t> with ggPMX, you’ll be asked to only type two lines of code to generate</a:t>
            </a:r>
            <a:r>
              <a:rPr lang="en-US" baseline="0"/>
              <a:t> the extensive list of diagnostic plots you have seen previously! First need to create a ggPMX controller, an object containing all required information to generate the figure. Done in different manner depending of the modeling software: NONMEM: on the control file, Monolix, on the </a:t>
            </a:r>
            <a:r>
              <a:rPr lang="en-US" baseline="0" err="1"/>
              <a:t>mlxtran</a:t>
            </a:r>
            <a:r>
              <a:rPr lang="en-US" baseline="0"/>
              <a:t> file, nlmixr on a object produced by nlmixr </a:t>
            </a:r>
            <a:r>
              <a:rPr lang="en-US" baseline="0" err="1"/>
              <a:t>fiiting</a:t>
            </a:r>
            <a:r>
              <a:rPr lang="en-US" baseline="0"/>
              <a:t>. After that, need to execute the generate a document listing all plots using </a:t>
            </a:r>
            <a:r>
              <a:rPr lang="en-US" baseline="0" err="1"/>
              <a:t>pmx_report</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6</a:t>
            </a:fld>
            <a:endParaRPr lang="en-US"/>
          </a:p>
        </p:txBody>
      </p:sp>
    </p:spTree>
    <p:extLst>
      <p:ext uri="{BB962C8B-B14F-4D97-AF65-F5344CB8AC3E}">
        <p14:creationId xmlns:p14="http://schemas.microsoft.com/office/powerpoint/2010/main" val="2011162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a:t>
            </a:r>
            <a:r>
              <a:rPr lang="en-CH"/>
              <a:t>–</a:t>
            </a:r>
            <a:r>
              <a:rPr lang="en-US"/>
              <a:t> As an example, we have done a screen shot of the report for you...  Word</a:t>
            </a:r>
            <a:r>
              <a:rPr lang="en-US" baseline="0"/>
              <a:t> document with table of content – one figure per page, NPDE vs time, distribution of RE. VPC</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8</a:t>
            </a:fld>
            <a:endParaRPr lang="en-US"/>
          </a:p>
        </p:txBody>
      </p:sp>
    </p:spTree>
    <p:extLst>
      <p:ext uri="{BB962C8B-B14F-4D97-AF65-F5344CB8AC3E}">
        <p14:creationId xmlns:p14="http://schemas.microsoft.com/office/powerpoint/2010/main" val="1666595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 Correlation of random</a:t>
            </a:r>
            <a:r>
              <a:rPr lang="en-US" baseline="0"/>
              <a:t> effect, distribution of RE according to categorical or continuous covariates, individual fits</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9</a:t>
            </a:fld>
            <a:endParaRPr lang="en-US"/>
          </a:p>
        </p:txBody>
      </p:sp>
    </p:spTree>
    <p:extLst>
      <p:ext uri="{BB962C8B-B14F-4D97-AF65-F5344CB8AC3E}">
        <p14:creationId xmlns:p14="http://schemas.microsoft.com/office/powerpoint/2010/main" val="26848775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BB- last page contained all additional</a:t>
            </a:r>
            <a:r>
              <a:rPr lang="en-US" baseline="0"/>
              <a:t> </a:t>
            </a:r>
            <a:r>
              <a:rPr lang="en-US" baseline="0" err="1"/>
              <a:t>stratifical</a:t>
            </a:r>
            <a:r>
              <a:rPr lang="en-US" baseline="0"/>
              <a:t> you have identified deemed necessary in evaluation the robustness of your model building</a:t>
            </a:r>
            <a:endParaRPr lang="en-US"/>
          </a:p>
        </p:txBody>
      </p:sp>
      <p:sp>
        <p:nvSpPr>
          <p:cNvPr id="4" name="Slide Number Placeholder 3"/>
          <p:cNvSpPr>
            <a:spLocks noGrp="1"/>
          </p:cNvSpPr>
          <p:nvPr>
            <p:ph type="sldNum" sz="quarter" idx="10"/>
          </p:nvPr>
        </p:nvSpPr>
        <p:spPr/>
        <p:txBody>
          <a:bodyPr/>
          <a:lstStyle/>
          <a:p>
            <a:fld id="{5A6330BE-D91A-D240-B266-E5D5F99B4CCE}" type="slidenum">
              <a:rPr lang="en-US" smtClean="0"/>
              <a:pPr/>
              <a:t>10</a:t>
            </a:fld>
            <a:endParaRPr lang="en-US"/>
          </a:p>
        </p:txBody>
      </p:sp>
    </p:spTree>
    <p:extLst>
      <p:ext uri="{BB962C8B-B14F-4D97-AF65-F5344CB8AC3E}">
        <p14:creationId xmlns:p14="http://schemas.microsoft.com/office/powerpoint/2010/main" val="26106124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5" name="Group 4"/>
          <p:cNvGrpSpPr/>
          <p:nvPr userDrawn="1"/>
        </p:nvGrpSpPr>
        <p:grpSpPr>
          <a:xfrm>
            <a:off x="-137160" y="-137160"/>
            <a:ext cx="9418320" cy="5422392"/>
            <a:chOff x="-137160" y="-137160"/>
            <a:chExt cx="9418320" cy="5422392"/>
          </a:xfrm>
        </p:grpSpPr>
        <p:cxnSp>
          <p:nvCxnSpPr>
            <p:cNvPr id="8" name="Straight Connector 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6" name="Straight Connector 25"/>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3108959"/>
            <a:ext cx="7086600" cy="914400"/>
          </a:xfrm>
        </p:spPr>
        <p:txBody>
          <a:bodyPr anchor="b" anchorCtr="0">
            <a:noAutofit/>
          </a:bodyPr>
          <a:lstStyle>
            <a:lvl1pPr>
              <a:defRPr sz="3200" b="0" baseline="0">
                <a:solidFill>
                  <a:schemeClr val="tx1"/>
                </a:solidFill>
              </a:defRPr>
            </a:lvl1pPr>
          </a:lstStyle>
          <a:p>
            <a:r>
              <a:rPr lang="en-US"/>
              <a:t>Click to edit Master title style</a:t>
            </a:r>
          </a:p>
        </p:txBody>
      </p:sp>
      <p:sp>
        <p:nvSpPr>
          <p:cNvPr id="3" name="Subtitle 2"/>
          <p:cNvSpPr>
            <a:spLocks noGrp="1"/>
          </p:cNvSpPr>
          <p:nvPr>
            <p:ph type="subTitle" idx="1"/>
          </p:nvPr>
        </p:nvSpPr>
        <p:spPr bwMode="auto">
          <a:xfrm>
            <a:off x="1600200" y="4114800"/>
            <a:ext cx="5029200" cy="731520"/>
          </a:xfrm>
          <a:noFill/>
        </p:spPr>
        <p:txBody>
          <a:bodyPr>
            <a:noAutofit/>
          </a:bodyPr>
          <a:lstStyle>
            <a:lvl1pPr marL="0" indent="0" algn="l">
              <a:lnSpc>
                <a:spcPct val="100000"/>
              </a:lnSpc>
              <a:spcBef>
                <a:spcPts val="0"/>
              </a:spcBef>
              <a:buNone/>
              <a:defRPr sz="1400" b="1" i="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8" name="Picture 27"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pic>
        <p:nvPicPr>
          <p:cNvPr id="22" name="Picture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27" name="Picture Placeholder 3"/>
          <p:cNvSpPr>
            <a:spLocks noGrp="1"/>
          </p:cNvSpPr>
          <p:nvPr>
            <p:ph type="pic" sz="quarter" idx="10" hasCustomPrompt="1"/>
          </p:nvPr>
        </p:nvSpPr>
        <p:spPr>
          <a:xfrm>
            <a:off x="525624" y="316156"/>
            <a:ext cx="8157600" cy="2635200"/>
          </a:xfrm>
          <a:solidFill>
            <a:srgbClr val="CCCCCC"/>
          </a:solidFill>
        </p:spPr>
        <p:txBody>
          <a:bodyPr tIns="1116000" anchor="t"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a:t>This space is reserved for cropped images only sourced from Novartis Brand Lab at https://</a:t>
            </a:r>
            <a:r>
              <a:rPr lang="en-US" err="1"/>
              <a:t>www.novartisbrandlab.com</a:t>
            </a:r>
            <a:r>
              <a:rPr lang="en-US"/>
              <a:t>/resources/assets/5982</a:t>
            </a:r>
            <a:br>
              <a:rPr lang="en-US"/>
            </a:br>
            <a:r>
              <a:rPr lang="en-US"/>
              <a:t>Once you have chosen your image, select the asset for download from the drop-down menu.                                                            For this template, you would download the image cropped to fit the </a:t>
            </a:r>
            <a:r>
              <a:rPr lang="en-US">
                <a:solidFill>
                  <a:srgbClr val="000000"/>
                </a:solidFill>
                <a:effectLst/>
                <a:latin typeface="Arial" charset="0"/>
              </a:rPr>
              <a:t>PPT Presentation Wide Screen 16:9 template</a:t>
            </a:r>
            <a:r>
              <a:rPr lang="en-US"/>
              <a:t>.</a:t>
            </a:r>
            <a:br>
              <a:rPr lang="en-US"/>
            </a:br>
            <a:r>
              <a:rPr lang="en-US"/>
              <a:t>Illustrations, graphics or icons are not allowed. Photography must follow our </a:t>
            </a:r>
            <a:r>
              <a:rPr lang="en-US" err="1"/>
              <a:t>monocolor</a:t>
            </a:r>
            <a:r>
              <a:rPr lang="en-US"/>
              <a:t> rule.                                                                 That means for this template in Novartis Blue </a:t>
            </a:r>
            <a:r>
              <a:rPr lang="en-US" err="1"/>
              <a:t>monocolor</a:t>
            </a:r>
            <a:r>
              <a:rPr lang="en-US"/>
              <a:t> theme, choose an image with a pop of Novartis Blue color.</a:t>
            </a:r>
          </a:p>
        </p:txBody>
      </p:sp>
      <p:sp>
        <p:nvSpPr>
          <p:cNvPr id="24"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a:solidFill>
                  <a:srgbClr val="FFFFFF"/>
                </a:solidFill>
              </a:rPr>
              <a:t>Business or </a:t>
            </a:r>
            <a:r>
              <a:rPr lang="en-US"/>
              <a:t>Organizational</a:t>
            </a:r>
            <a:r>
              <a:rPr lang="en-US">
                <a:solidFill>
                  <a:srgbClr val="FFFFFF"/>
                </a:solidFill>
              </a:rPr>
              <a:t> Unit</a:t>
            </a:r>
            <a:br>
              <a:rPr lang="en-US">
                <a:solidFill>
                  <a:srgbClr val="FFFFFF"/>
                </a:solidFill>
              </a:rPr>
            </a:br>
            <a:r>
              <a:rPr lang="en-US" b="0">
                <a:solidFill>
                  <a:srgbClr val="FFFFFF"/>
                </a:solidFill>
              </a:rPr>
              <a:t>Franchise or Department</a:t>
            </a:r>
          </a:p>
        </p:txBody>
      </p:sp>
    </p:spTree>
    <p:extLst>
      <p:ext uri="{BB962C8B-B14F-4D97-AF65-F5344CB8AC3E}">
        <p14:creationId xmlns:p14="http://schemas.microsoft.com/office/powerpoint/2010/main" val="1808711482"/>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3 Pictures">
    <p:spTree>
      <p:nvGrpSpPr>
        <p:cNvPr id="1" name=""/>
        <p:cNvGrpSpPr/>
        <p:nvPr/>
      </p:nvGrpSpPr>
      <p:grpSpPr>
        <a:xfrm>
          <a:off x="0" y="0"/>
          <a:ext cx="0" cy="0"/>
          <a:chOff x="0" y="0"/>
          <a:chExt cx="0" cy="0"/>
        </a:xfrm>
      </p:grpSpPr>
      <p:sp>
        <p:nvSpPr>
          <p:cNvPr id="4" name="Title 3"/>
          <p:cNvSpPr>
            <a:spLocks noGrp="1"/>
          </p:cNvSpPr>
          <p:nvPr>
            <p:ph type="title"/>
          </p:nvPr>
        </p:nvSpPr>
        <p:spPr>
          <a:xfrm>
            <a:off x="457200" y="342900"/>
            <a:ext cx="8229600" cy="960120"/>
          </a:xfrm>
        </p:spPr>
        <p:txBody>
          <a:bodyPr/>
          <a:lstStyle/>
          <a:p>
            <a:r>
              <a:rPr lang="en-US"/>
              <a:t>Click to edit Master title style</a:t>
            </a:r>
          </a:p>
        </p:txBody>
      </p:sp>
      <p:sp>
        <p:nvSpPr>
          <p:cNvPr id="2" name="Footer Placeholder 1"/>
          <p:cNvSpPr>
            <a:spLocks noGrp="1"/>
          </p:cNvSpPr>
          <p:nvPr>
            <p:ph type="ftr" sz="quarter" idx="20"/>
          </p:nvPr>
        </p:nvSpPr>
        <p:spPr/>
        <p:txBody>
          <a:bodyPr/>
          <a:lstStyle/>
          <a:p>
            <a:r>
              <a:rPr lang="pt-BR"/>
              <a:t>ggPMX</a:t>
            </a:r>
            <a:endParaRPr lang="en-US"/>
          </a:p>
        </p:txBody>
      </p:sp>
      <p:sp>
        <p:nvSpPr>
          <p:cNvPr id="3" name="Slide Number Placeholder 2"/>
          <p:cNvSpPr>
            <a:spLocks noGrp="1"/>
          </p:cNvSpPr>
          <p:nvPr>
            <p:ph type="sldNum" sz="quarter" idx="21"/>
          </p:nvPr>
        </p:nvSpPr>
        <p:spPr/>
        <p:txBody>
          <a:bodyPr/>
          <a:lstStyle/>
          <a:p>
            <a:fld id="{47547CF9-5B10-D24F-A8D7-45A9778164F7}" type="slidenum">
              <a:rPr lang="uk-UA" smtClean="0"/>
              <a:pPr/>
              <a:t>‹#›</a:t>
            </a:fld>
            <a:endParaRPr lang="uk-UA"/>
          </a:p>
        </p:txBody>
      </p:sp>
      <p:sp>
        <p:nvSpPr>
          <p:cNvPr id="19" name="Content Placeholder 2"/>
          <p:cNvSpPr>
            <a:spLocks noGrp="1"/>
          </p:cNvSpPr>
          <p:nvPr>
            <p:ph sz="half" idx="22"/>
          </p:nvPr>
        </p:nvSpPr>
        <p:spPr>
          <a:xfrm>
            <a:off x="45720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20" name="Content Placeholder 2"/>
          <p:cNvSpPr>
            <a:spLocks noGrp="1"/>
          </p:cNvSpPr>
          <p:nvPr>
            <p:ph sz="half" idx="23"/>
          </p:nvPr>
        </p:nvSpPr>
        <p:spPr>
          <a:xfrm>
            <a:off x="326898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21" name="Content Placeholder 2"/>
          <p:cNvSpPr>
            <a:spLocks noGrp="1"/>
          </p:cNvSpPr>
          <p:nvPr>
            <p:ph sz="half" idx="24"/>
          </p:nvPr>
        </p:nvSpPr>
        <p:spPr>
          <a:xfrm>
            <a:off x="6080760" y="1786467"/>
            <a:ext cx="260604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3"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a:t>Optional picture title</a:t>
            </a:r>
          </a:p>
        </p:txBody>
      </p:sp>
      <p:sp>
        <p:nvSpPr>
          <p:cNvPr id="22" name="Text Placeholder 7"/>
          <p:cNvSpPr>
            <a:spLocks noGrp="1"/>
          </p:cNvSpPr>
          <p:nvPr>
            <p:ph type="body" sz="quarter" idx="18"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
        <p:nvSpPr>
          <p:cNvPr id="23" name="Text Placeholder 7"/>
          <p:cNvSpPr>
            <a:spLocks noGrp="1"/>
          </p:cNvSpPr>
          <p:nvPr>
            <p:ph type="body" sz="quarter" idx="25" hasCustomPrompt="1"/>
          </p:nvPr>
        </p:nvSpPr>
        <p:spPr>
          <a:xfrm>
            <a:off x="326898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
        <p:nvSpPr>
          <p:cNvPr id="24" name="Text Placeholder 7"/>
          <p:cNvSpPr>
            <a:spLocks noGrp="1"/>
          </p:cNvSpPr>
          <p:nvPr>
            <p:ph type="body" sz="quarter" idx="26" hasCustomPrompt="1"/>
          </p:nvPr>
        </p:nvSpPr>
        <p:spPr>
          <a:xfrm>
            <a:off x="608076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Tree>
    <p:extLst>
      <p:ext uri="{BB962C8B-B14F-4D97-AF65-F5344CB8AC3E}">
        <p14:creationId xmlns:p14="http://schemas.microsoft.com/office/powerpoint/2010/main" val="1193407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icture and Big Statem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4663440" y="1371600"/>
            <a:ext cx="402336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r>
              <a:rPr lang="pt-BR"/>
              <a:t>ggPMX</a:t>
            </a:r>
            <a:endParaRPr lang="en-US"/>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a:p>
        </p:txBody>
      </p:sp>
      <p:sp>
        <p:nvSpPr>
          <p:cNvPr id="9" name="Content Placeholder 2"/>
          <p:cNvSpPr>
            <a:spLocks noGrp="1"/>
          </p:cNvSpPr>
          <p:nvPr>
            <p:ph sz="half" idx="17"/>
          </p:nvPr>
        </p:nvSpPr>
        <p:spPr>
          <a:xfrm>
            <a:off x="45720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0" name="Text Placeholder 7"/>
          <p:cNvSpPr>
            <a:spLocks noGrp="1"/>
          </p:cNvSpPr>
          <p:nvPr>
            <p:ph type="body" sz="quarter" idx="21"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p>
        </p:txBody>
      </p:sp>
    </p:spTree>
    <p:extLst>
      <p:ext uri="{BB962C8B-B14F-4D97-AF65-F5344CB8AC3E}">
        <p14:creationId xmlns:p14="http://schemas.microsoft.com/office/powerpoint/2010/main" val="8186260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and Big Statement - Alternate">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246120" y="1371600"/>
            <a:ext cx="5440680" cy="3108960"/>
          </a:xfrm>
        </p:spPr>
        <p:txBody>
          <a:bodyPr>
            <a:normAutofit/>
          </a:bodyPr>
          <a:lstStyle>
            <a:lvl1pPr marL="0" indent="0">
              <a:lnSpc>
                <a:spcPct val="90000"/>
              </a:lnSpc>
              <a:spcBef>
                <a:spcPts val="0"/>
              </a:spcBef>
              <a:buFont typeface="Arial"/>
              <a:buNone/>
              <a:defRPr sz="3600" b="0" i="0" spc="0" baseline="0">
                <a:solidFill>
                  <a:schemeClr val="accent2"/>
                </a:solidFill>
                <a:latin typeface="+mn-lt"/>
                <a:ea typeface="Arial" charset="0"/>
                <a:cs typeface="Arial" charset="0"/>
              </a:defRPr>
            </a:lvl1pPr>
            <a:lvl2pPr marL="0" indent="0">
              <a:lnSpc>
                <a:spcPct val="90000"/>
              </a:lnSpc>
              <a:spcBef>
                <a:spcPts val="0"/>
              </a:spcBef>
              <a:buFont typeface="Arial"/>
              <a:buNone/>
              <a:defRPr sz="4400">
                <a:solidFill>
                  <a:srgbClr val="0460A9"/>
                </a:solidFill>
              </a:defRPr>
            </a:lvl2pPr>
            <a:lvl3pPr marL="0" indent="0">
              <a:lnSpc>
                <a:spcPct val="90000"/>
              </a:lnSpc>
              <a:spcBef>
                <a:spcPts val="0"/>
              </a:spcBef>
              <a:buFont typeface="Arial"/>
              <a:buNone/>
              <a:defRPr sz="4400">
                <a:solidFill>
                  <a:srgbClr val="0460A9"/>
                </a:solidFill>
              </a:defRPr>
            </a:lvl3pPr>
            <a:lvl4pPr marL="0" indent="0">
              <a:lnSpc>
                <a:spcPct val="90000"/>
              </a:lnSpc>
              <a:spcBef>
                <a:spcPts val="0"/>
              </a:spcBef>
              <a:buFont typeface="Arial"/>
              <a:buNone/>
              <a:defRPr sz="4400">
                <a:solidFill>
                  <a:srgbClr val="0460A9"/>
                </a:solidFill>
              </a:defRPr>
            </a:lvl4pPr>
            <a:lvl5pPr marL="0" indent="0">
              <a:lnSpc>
                <a:spcPct val="90000"/>
              </a:lnSpc>
              <a:spcBef>
                <a:spcPts val="0"/>
              </a:spcBef>
              <a:buFont typeface="Arial"/>
              <a:buNone/>
              <a:defRPr sz="4400">
                <a:solidFill>
                  <a:srgbClr val="0460A9"/>
                </a:solidFill>
              </a:defRPr>
            </a:lvl5pPr>
            <a:lvl6pPr>
              <a:defRPr sz="1800"/>
            </a:lvl6pPr>
            <a:lvl7pPr>
              <a:defRPr sz="1800"/>
            </a:lvl7pPr>
            <a:lvl8pPr>
              <a:defRPr sz="1800"/>
            </a:lvl8pPr>
            <a:lvl9pPr>
              <a:defRPr sz="1800"/>
            </a:lvl9pPr>
          </a:lstStyle>
          <a:p>
            <a:pPr lvl="0"/>
            <a:r>
              <a:rPr lang="en-US"/>
              <a:t>Click to edit Master text styles</a:t>
            </a:r>
          </a:p>
        </p:txBody>
      </p:sp>
      <p:sp>
        <p:nvSpPr>
          <p:cNvPr id="3" name="Footer Placeholder 2"/>
          <p:cNvSpPr>
            <a:spLocks noGrp="1"/>
          </p:cNvSpPr>
          <p:nvPr>
            <p:ph type="ftr" sz="quarter" idx="19"/>
          </p:nvPr>
        </p:nvSpPr>
        <p:spPr/>
        <p:txBody>
          <a:bodyPr/>
          <a:lstStyle/>
          <a:p>
            <a:r>
              <a:rPr lang="pt-BR"/>
              <a:t>ggPMX</a:t>
            </a:r>
            <a:endParaRPr lang="en-US"/>
          </a:p>
        </p:txBody>
      </p:sp>
      <p:sp>
        <p:nvSpPr>
          <p:cNvPr id="4" name="Slide Number Placeholder 3"/>
          <p:cNvSpPr>
            <a:spLocks noGrp="1"/>
          </p:cNvSpPr>
          <p:nvPr>
            <p:ph type="sldNum" sz="quarter" idx="20"/>
          </p:nvPr>
        </p:nvSpPr>
        <p:spPr/>
        <p:txBody>
          <a:bodyPr/>
          <a:lstStyle/>
          <a:p>
            <a:fld id="{47547CF9-5B10-D24F-A8D7-45A9778164F7}" type="slidenum">
              <a:rPr lang="uk-UA" smtClean="0"/>
              <a:pPr/>
              <a:t>‹#›</a:t>
            </a:fld>
            <a:endParaRPr lang="uk-UA"/>
          </a:p>
        </p:txBody>
      </p:sp>
      <p:sp>
        <p:nvSpPr>
          <p:cNvPr id="9" name="Content Placeholder 2"/>
          <p:cNvSpPr>
            <a:spLocks noGrp="1"/>
          </p:cNvSpPr>
          <p:nvPr>
            <p:ph sz="half" idx="17"/>
          </p:nvPr>
        </p:nvSpPr>
        <p:spPr>
          <a:xfrm>
            <a:off x="457200" y="1371600"/>
            <a:ext cx="260604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0" name="Text Placeholder 7"/>
          <p:cNvSpPr>
            <a:spLocks noGrp="1"/>
          </p:cNvSpPr>
          <p:nvPr>
            <p:ph type="body" sz="quarter" idx="21" hasCustomPrompt="1"/>
          </p:nvPr>
        </p:nvSpPr>
        <p:spPr>
          <a:xfrm>
            <a:off x="457200" y="4160520"/>
            <a:ext cx="260604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
        <p:nvSpPr>
          <p:cNvPr id="6" name="Title 5"/>
          <p:cNvSpPr>
            <a:spLocks noGrp="1"/>
          </p:cNvSpPr>
          <p:nvPr>
            <p:ph type="title"/>
          </p:nvPr>
        </p:nvSpPr>
        <p:spPr>
          <a:xfrm>
            <a:off x="457200" y="342900"/>
            <a:ext cx="8229600" cy="960120"/>
          </a:xfrm>
        </p:spPr>
        <p:txBody>
          <a:bodyPr/>
          <a:lstStyle/>
          <a:p>
            <a:r>
              <a:rPr lang="en-US"/>
              <a:t>Click to edit Master title style</a:t>
            </a:r>
          </a:p>
        </p:txBody>
      </p:sp>
    </p:spTree>
    <p:extLst>
      <p:ext uri="{BB962C8B-B14F-4D97-AF65-F5344CB8AC3E}">
        <p14:creationId xmlns:p14="http://schemas.microsoft.com/office/powerpoint/2010/main" val="2297514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ig Quote">
    <p:spTree>
      <p:nvGrpSpPr>
        <p:cNvPr id="1" name=""/>
        <p:cNvGrpSpPr/>
        <p:nvPr/>
      </p:nvGrpSpPr>
      <p:grpSpPr>
        <a:xfrm>
          <a:off x="0" y="0"/>
          <a:ext cx="0" cy="0"/>
          <a:chOff x="0" y="0"/>
          <a:chExt cx="0" cy="0"/>
        </a:xfrm>
      </p:grpSpPr>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a:p>
        </p:txBody>
      </p:sp>
      <p:pic>
        <p:nvPicPr>
          <p:cNvPr id="10" name="Picture 9"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grpSp>
        <p:nvGrpSpPr>
          <p:cNvPr id="9" name="Group 8"/>
          <p:cNvGrpSpPr/>
          <p:nvPr userDrawn="1"/>
        </p:nvGrpSpPr>
        <p:grpSpPr>
          <a:xfrm>
            <a:off x="1050626" y="-137160"/>
            <a:ext cx="7636174" cy="5422392"/>
            <a:chOff x="1050626" y="-137160"/>
            <a:chExt cx="7636174" cy="5422392"/>
          </a:xfrm>
        </p:grpSpPr>
        <p:cxnSp>
          <p:nvCxnSpPr>
            <p:cNvPr id="11" name="Straight Connector 10"/>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3" name="Text Placeholder 2"/>
          <p:cNvSpPr>
            <a:spLocks noGrp="1"/>
          </p:cNvSpPr>
          <p:nvPr>
            <p:ph type="body" sz="quarter" idx="12" hasCustomPrompt="1"/>
          </p:nvPr>
        </p:nvSpPr>
        <p:spPr>
          <a:xfrm>
            <a:off x="1600200" y="1005839"/>
            <a:ext cx="7086600" cy="3104949"/>
          </a:xfrm>
        </p:spPr>
        <p:txBody>
          <a:bodyPr anchor="ctr" anchorCtr="0"/>
          <a:lstStyle>
            <a:lvl1pPr marL="0" indent="0">
              <a:lnSpc>
                <a:spcPct val="90000"/>
              </a:lnSpc>
              <a:spcBef>
                <a:spcPts val="0"/>
              </a:spcBef>
              <a:buNone/>
              <a:defRPr sz="4800" b="0" i="0" spc="0" baseline="0">
                <a:solidFill>
                  <a:schemeClr val="accent2"/>
                </a:solidFill>
                <a:latin typeface="+mn-lt"/>
                <a:ea typeface="Arial" charset="0"/>
                <a:cs typeface="Arial" charset="0"/>
              </a:defRPr>
            </a:lvl1pPr>
            <a:lvl2pPr marL="230188" indent="-230188">
              <a:spcBef>
                <a:spcPts val="600"/>
              </a:spcBef>
              <a:defRPr b="0" i="0" baseline="0">
                <a:latin typeface="+mn-lt"/>
                <a:ea typeface="Arial" charset="0"/>
                <a:cs typeface="Arial" charset="0"/>
              </a:defRPr>
            </a:lvl2pPr>
            <a:lvl3pPr marL="230188" indent="0">
              <a:spcBef>
                <a:spcPts val="600"/>
              </a:spcBef>
              <a:buNone/>
              <a:defRPr/>
            </a:lvl3pPr>
            <a:lvl4pPr marL="685800" indent="-230188">
              <a:spcBef>
                <a:spcPts val="600"/>
              </a:spcBef>
              <a:defRPr/>
            </a:lvl4pPr>
            <a:lvl5pPr marL="917575" indent="-231775">
              <a:spcBef>
                <a:spcPts val="600"/>
              </a:spcBef>
              <a:defRPr/>
            </a:lvl5pPr>
          </a:lstStyle>
          <a:p>
            <a:pPr lvl="0"/>
            <a:r>
              <a:rPr lang="en-US"/>
              <a:t>“Quote goes here.”</a:t>
            </a:r>
          </a:p>
          <a:p>
            <a:pPr lvl="1"/>
            <a:r>
              <a:rPr lang="en-US"/>
              <a:t>Attribution, if needed</a:t>
            </a:r>
          </a:p>
        </p:txBody>
      </p:sp>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Tree>
    <p:extLst>
      <p:ext uri="{BB962C8B-B14F-4D97-AF65-F5344CB8AC3E}">
        <p14:creationId xmlns:p14="http://schemas.microsoft.com/office/powerpoint/2010/main" val="26977155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grpSp>
        <p:nvGrpSpPr>
          <p:cNvPr id="41" name="Group 40"/>
          <p:cNvGrpSpPr/>
          <p:nvPr userDrawn="1"/>
        </p:nvGrpSpPr>
        <p:grpSpPr>
          <a:xfrm>
            <a:off x="-137160" y="-137160"/>
            <a:ext cx="9418320" cy="5422392"/>
            <a:chOff x="-137160" y="-137160"/>
            <a:chExt cx="9418320" cy="5422392"/>
          </a:xfrm>
        </p:grpSpPr>
        <p:cxnSp>
          <p:nvCxnSpPr>
            <p:cNvPr id="42" name="Straight Connector 41"/>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pic>
        <p:nvPicPr>
          <p:cNvPr id="54" name="Picture 53"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sp>
        <p:nvSpPr>
          <p:cNvPr id="55" name="Title 1"/>
          <p:cNvSpPr>
            <a:spLocks noGrp="1"/>
          </p:cNvSpPr>
          <p:nvPr>
            <p:ph type="ctrTitle"/>
          </p:nvPr>
        </p:nvSpPr>
        <p:spPr bwMode="auto">
          <a:xfrm>
            <a:off x="1600200" y="3108960"/>
            <a:ext cx="7086600" cy="914400"/>
          </a:xfrm>
        </p:spPr>
        <p:txBody>
          <a:bodyPr anchor="b" anchorCtr="0">
            <a:noAutofit/>
          </a:bodyPr>
          <a:lstStyle>
            <a:lvl1pPr>
              <a:defRPr sz="3200">
                <a:solidFill>
                  <a:schemeClr val="tx1"/>
                </a:solidFill>
              </a:defRPr>
            </a:lvl1pPr>
          </a:lstStyle>
          <a:p>
            <a:r>
              <a:rPr lang="en-US"/>
              <a:t>Click to edit Master title style</a:t>
            </a:r>
          </a:p>
        </p:txBody>
      </p:sp>
      <p:sp>
        <p:nvSpPr>
          <p:cNvPr id="56" name="Subtitle 2"/>
          <p:cNvSpPr>
            <a:spLocks noGrp="1"/>
          </p:cNvSpPr>
          <p:nvPr>
            <p:ph type="subTitle" idx="1" hasCustomPrompt="1"/>
          </p:nvPr>
        </p:nvSpPr>
        <p:spPr bwMode="auto">
          <a:xfrm>
            <a:off x="1600200" y="4114800"/>
            <a:ext cx="5029200" cy="731520"/>
          </a:xfrm>
        </p:spPr>
        <p:txBody>
          <a:bodyPr>
            <a:noAutofit/>
          </a:bodyPr>
          <a:lstStyle>
            <a:lvl1pPr marL="0" indent="0" algn="l">
              <a:lnSpc>
                <a:spcPct val="100000"/>
              </a:lnSpc>
              <a:spcBef>
                <a:spcPts val="0"/>
              </a:spcBef>
              <a:buNone/>
              <a:defRPr sz="1400" b="1" i="0" spc="0" baseline="0">
                <a:solidFill>
                  <a:schemeClr val="tx1"/>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a:t>
            </a:r>
            <a:r>
              <a:rPr lang="en-US" err="1"/>
              <a:t>su</a:t>
            </a:r>
            <a:r>
              <a:rPr lang="en-US"/>
              <a:t>   </a:t>
            </a:r>
            <a:r>
              <a:rPr lang="en-US" err="1"/>
              <a:t>btitle</a:t>
            </a:r>
            <a:r>
              <a:rPr lang="en-US"/>
              <a:t> style</a:t>
            </a:r>
          </a:p>
        </p:txBody>
      </p:sp>
      <p:pic>
        <p:nvPicPr>
          <p:cNvPr id="20" name="Picture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6"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a:t>This space is reserved for cropped images only sourced from Novartis Brand Lab at https://</a:t>
            </a:r>
            <a:r>
              <a:rPr lang="en-US" err="1"/>
              <a:t>www.novartisbrandlab.com</a:t>
            </a:r>
            <a:r>
              <a:rPr lang="en-US"/>
              <a:t>/resources/assets/5982</a:t>
            </a:r>
            <a:br>
              <a:rPr lang="en-US"/>
            </a:br>
            <a:r>
              <a:rPr lang="en-US"/>
              <a:t>Once you have chosen your image, select the asset for download from the drop-down menu.                                                            For this template, you would download the image cropped to fit the </a:t>
            </a:r>
            <a:r>
              <a:rPr lang="en-US">
                <a:solidFill>
                  <a:srgbClr val="000000"/>
                </a:solidFill>
                <a:effectLst/>
                <a:latin typeface="Arial" charset="0"/>
              </a:rPr>
              <a:t>PPT Presentation Wide Screen 16:9 template</a:t>
            </a:r>
            <a:r>
              <a:rPr lang="en-US"/>
              <a:t>.</a:t>
            </a:r>
            <a:br>
              <a:rPr lang="en-US"/>
            </a:br>
            <a:r>
              <a:rPr lang="en-US"/>
              <a:t>Illustrations, graphics or icons are not allowed. Photography must follow our </a:t>
            </a:r>
            <a:r>
              <a:rPr lang="en-US" err="1"/>
              <a:t>monocolor</a:t>
            </a:r>
            <a:r>
              <a:rPr lang="en-US"/>
              <a:t> rule.                                                                 That means for this template in Novartis Blue </a:t>
            </a:r>
            <a:r>
              <a:rPr lang="en-US" err="1"/>
              <a:t>monocolor</a:t>
            </a:r>
            <a:r>
              <a:rPr lang="en-US"/>
              <a:t> theme, choose an image with a pop of Novartis Blue color.</a:t>
            </a:r>
          </a:p>
        </p:txBody>
      </p:sp>
    </p:spTree>
    <p:extLst>
      <p:ext uri="{BB962C8B-B14F-4D97-AF65-F5344CB8AC3E}">
        <p14:creationId xmlns:p14="http://schemas.microsoft.com/office/powerpoint/2010/main" val="24802151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 No Picture">
    <p:spTree>
      <p:nvGrpSpPr>
        <p:cNvPr id="1" name=""/>
        <p:cNvGrpSpPr/>
        <p:nvPr/>
      </p:nvGrpSpPr>
      <p:grpSpPr>
        <a:xfrm>
          <a:off x="0" y="0"/>
          <a:ext cx="0" cy="0"/>
          <a:chOff x="0" y="0"/>
          <a:chExt cx="0" cy="0"/>
        </a:xfrm>
      </p:grpSpPr>
      <p:grpSp>
        <p:nvGrpSpPr>
          <p:cNvPr id="14" name="Group 13"/>
          <p:cNvGrpSpPr/>
          <p:nvPr userDrawn="1"/>
        </p:nvGrpSpPr>
        <p:grpSpPr>
          <a:xfrm>
            <a:off x="1050626" y="-137160"/>
            <a:ext cx="7636174" cy="5422392"/>
            <a:chOff x="1050626" y="-137160"/>
            <a:chExt cx="7636174" cy="5422392"/>
          </a:xfrm>
        </p:grpSpPr>
        <p:cxnSp>
          <p:nvCxnSpPr>
            <p:cNvPr id="15" name="Straight Connector 14"/>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18" name="Title 1"/>
          <p:cNvSpPr>
            <a:spLocks noGrp="1"/>
          </p:cNvSpPr>
          <p:nvPr>
            <p:ph type="ctrTitle"/>
          </p:nvPr>
        </p:nvSpPr>
        <p:spPr bwMode="auto">
          <a:xfrm>
            <a:off x="1600200" y="1463040"/>
            <a:ext cx="7086600" cy="2102185"/>
          </a:xfrm>
        </p:spPr>
        <p:txBody>
          <a:bodyPr anchor="b" anchorCtr="0">
            <a:noAutofit/>
          </a:bodyPr>
          <a:lstStyle>
            <a:lvl1pPr>
              <a:defRPr sz="3200" baseline="0"/>
            </a:lvl1pPr>
          </a:lstStyle>
          <a:p>
            <a:r>
              <a:rPr lang="en-US"/>
              <a:t>Click to edit Master title style</a:t>
            </a:r>
          </a:p>
        </p:txBody>
      </p:sp>
      <p:sp>
        <p:nvSpPr>
          <p:cNvPr id="19"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37" name="Picture 36"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Tree>
    <p:extLst>
      <p:ext uri="{BB962C8B-B14F-4D97-AF65-F5344CB8AC3E}">
        <p14:creationId xmlns:p14="http://schemas.microsoft.com/office/powerpoint/2010/main" val="61157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a:t>
            </a:fld>
            <a:endParaRPr lang="uk-UA"/>
          </a:p>
        </p:txBody>
      </p:sp>
    </p:spTree>
    <p:extLst>
      <p:ext uri="{BB962C8B-B14F-4D97-AF65-F5344CB8AC3E}">
        <p14:creationId xmlns:p14="http://schemas.microsoft.com/office/powerpoint/2010/main" val="21242546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pt-BR"/>
              <a:t>ggPMX</a:t>
            </a:r>
            <a:endParaRPr lang="en-US"/>
          </a:p>
        </p:txBody>
      </p:sp>
      <p:sp>
        <p:nvSpPr>
          <p:cNvPr id="3" name="Slide Number Placeholder 2"/>
          <p:cNvSpPr>
            <a:spLocks noGrp="1"/>
          </p:cNvSpPr>
          <p:nvPr>
            <p:ph type="sldNum" sz="quarter" idx="11"/>
          </p:nvPr>
        </p:nvSpPr>
        <p:spPr/>
        <p:txBody>
          <a:bodyPr/>
          <a:lstStyle/>
          <a:p>
            <a:fld id="{47547CF9-5B10-D24F-A8D7-45A9778164F7}" type="slidenum">
              <a:rPr lang="uk-UA" smtClean="0"/>
              <a:pPr/>
              <a:t>‹#›</a:t>
            </a:fld>
            <a:endParaRPr lang="uk-UA"/>
          </a:p>
        </p:txBody>
      </p:sp>
    </p:spTree>
    <p:extLst>
      <p:ext uri="{BB962C8B-B14F-4D97-AF65-F5344CB8AC3E}">
        <p14:creationId xmlns:p14="http://schemas.microsoft.com/office/powerpoint/2010/main" val="85200980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19" name="Title 1"/>
          <p:cNvSpPr txBox="1">
            <a:spLocks/>
          </p:cNvSpPr>
          <p:nvPr userDrawn="1"/>
        </p:nvSpPr>
        <p:spPr>
          <a:xfrm>
            <a:off x="1600200" y="3108960"/>
            <a:ext cx="7086600" cy="914984"/>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a:latin typeface="+mj-lt"/>
                <a:ea typeface="Arial Black" charset="0"/>
                <a:cs typeface="Arial Black" charset="0"/>
              </a:rPr>
              <a:t>Thank</a:t>
            </a:r>
            <a:r>
              <a:rPr lang="en-US" sz="3200" b="1" i="0" spc="-100" baseline="0">
                <a:latin typeface="+mj-lt"/>
                <a:ea typeface="Arial Black" charset="0"/>
                <a:cs typeface="Arial Black" charset="0"/>
              </a:rPr>
              <a:t> you</a:t>
            </a:r>
            <a:endParaRPr lang="en-US" sz="3200" b="1" i="0" spc="-100">
              <a:latin typeface="+mj-lt"/>
              <a:ea typeface="Arial Black" charset="0"/>
              <a:cs typeface="Arial Black" charset="0"/>
            </a:endParaRPr>
          </a:p>
        </p:txBody>
      </p:sp>
      <p:grpSp>
        <p:nvGrpSpPr>
          <p:cNvPr id="37" name="Group 36"/>
          <p:cNvGrpSpPr/>
          <p:nvPr userDrawn="1"/>
        </p:nvGrpSpPr>
        <p:grpSpPr>
          <a:xfrm>
            <a:off x="-137160" y="-137160"/>
            <a:ext cx="9418320" cy="5422392"/>
            <a:chOff x="-137160" y="-137160"/>
            <a:chExt cx="9418320" cy="5422392"/>
          </a:xfrm>
        </p:grpSpPr>
        <p:cxnSp>
          <p:nvCxnSpPr>
            <p:cNvPr id="38" name="Straight Connector 3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userDrawn="1"/>
          </p:nvCxnSpPr>
          <p:spPr>
            <a:xfrm>
              <a:off x="918972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userDrawn="1"/>
          </p:nvCxnSpPr>
          <p:spPr>
            <a:xfrm>
              <a:off x="-137160" y="4389119"/>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pic>
        <p:nvPicPr>
          <p:cNvPr id="52" name="Picture 51"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pic>
        <p:nvPicPr>
          <p:cNvPr id="20" name="Picture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5" name="Picture Placeholder 3"/>
          <p:cNvSpPr>
            <a:spLocks noGrp="1"/>
          </p:cNvSpPr>
          <p:nvPr>
            <p:ph type="pic" sz="quarter" idx="10" hasCustomPrompt="1"/>
          </p:nvPr>
        </p:nvSpPr>
        <p:spPr>
          <a:xfrm>
            <a:off x="525624" y="316156"/>
            <a:ext cx="8157600" cy="2635200"/>
          </a:xfrm>
          <a:solidFill>
            <a:srgbClr val="CCCCCC"/>
          </a:solidFill>
        </p:spPr>
        <p:txBody>
          <a:bodyPr tIns="0" anchor="ctr" anchorCtr="0">
            <a:normAutofit/>
          </a:bodyPr>
          <a:lstStyle>
            <a:lvl1pPr marL="1079500" marR="0" indent="0" algn="l" defTabSz="914400" rtl="0" eaLnBrk="1" fontAlgn="auto" latinLnBrk="0" hangingPunct="1">
              <a:lnSpc>
                <a:spcPct val="100000"/>
              </a:lnSpc>
              <a:spcBef>
                <a:spcPts val="1200"/>
              </a:spcBef>
              <a:spcAft>
                <a:spcPts val="0"/>
              </a:spcAft>
              <a:buClrTx/>
              <a:buSzPct val="120000"/>
              <a:buFont typeface="Arial" pitchFamily="34" charset="0"/>
              <a:buNone/>
              <a:tabLst>
                <a:tab pos="3998913" algn="r"/>
                <a:tab pos="8229600" algn="r"/>
              </a:tabLst>
              <a:defRPr lang="en-US" sz="950" smtClean="0">
                <a:effectLst/>
                <a:latin typeface="+mn-lt"/>
              </a:defRPr>
            </a:lvl1pPr>
          </a:lstStyle>
          <a:p>
            <a:r>
              <a:rPr lang="en-US"/>
              <a:t>This space is reserved for cropped images only sourced from Novartis Brand Lab at https://</a:t>
            </a:r>
            <a:r>
              <a:rPr lang="en-US" err="1"/>
              <a:t>www.novartisbrandlab.com</a:t>
            </a:r>
            <a:r>
              <a:rPr lang="en-US"/>
              <a:t>/resources/assets/5982</a:t>
            </a:r>
            <a:br>
              <a:rPr lang="en-US"/>
            </a:br>
            <a:r>
              <a:rPr lang="en-US"/>
              <a:t>Once you have chosen your image, select the asset for download from the drop-down menu.                                                            For this template, you would download the image cropped to fit the </a:t>
            </a:r>
            <a:r>
              <a:rPr lang="en-US">
                <a:solidFill>
                  <a:srgbClr val="000000"/>
                </a:solidFill>
                <a:effectLst/>
                <a:latin typeface="Arial" charset="0"/>
              </a:rPr>
              <a:t>PPT Presentation Wide Screen 16:9 template</a:t>
            </a:r>
            <a:r>
              <a:rPr lang="en-US"/>
              <a:t>.</a:t>
            </a:r>
            <a:br>
              <a:rPr lang="en-US"/>
            </a:br>
            <a:r>
              <a:rPr lang="en-US"/>
              <a:t>Illustrations, graphics or icons are not allowed. Photography must follow our </a:t>
            </a:r>
            <a:r>
              <a:rPr lang="en-US" err="1"/>
              <a:t>monocolor</a:t>
            </a:r>
            <a:r>
              <a:rPr lang="en-US"/>
              <a:t> rule.                                                                 That means for this template in Novartis Blue </a:t>
            </a:r>
            <a:r>
              <a:rPr lang="en-US" err="1"/>
              <a:t>monocolor</a:t>
            </a:r>
            <a:r>
              <a:rPr lang="en-US"/>
              <a:t> theme, choose an image with a pop of Novartis Blue color.</a:t>
            </a:r>
          </a:p>
        </p:txBody>
      </p:sp>
    </p:spTree>
    <p:extLst>
      <p:ext uri="{BB962C8B-B14F-4D97-AF65-F5344CB8AC3E}">
        <p14:creationId xmlns:p14="http://schemas.microsoft.com/office/powerpoint/2010/main" val="3128218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End Slide - No Picture">
    <p:spTree>
      <p:nvGrpSpPr>
        <p:cNvPr id="1" name=""/>
        <p:cNvGrpSpPr/>
        <p:nvPr/>
      </p:nvGrpSpPr>
      <p:grpSpPr>
        <a:xfrm>
          <a:off x="0" y="0"/>
          <a:ext cx="0" cy="0"/>
          <a:chOff x="0" y="0"/>
          <a:chExt cx="0" cy="0"/>
        </a:xfrm>
      </p:grpSpPr>
      <p:grpSp>
        <p:nvGrpSpPr>
          <p:cNvPr id="13" name="Group 12"/>
          <p:cNvGrpSpPr/>
          <p:nvPr userDrawn="1"/>
        </p:nvGrpSpPr>
        <p:grpSpPr>
          <a:xfrm>
            <a:off x="1050626" y="-137160"/>
            <a:ext cx="7636174" cy="5422392"/>
            <a:chOff x="1050626" y="-137160"/>
            <a:chExt cx="7636174" cy="5422392"/>
          </a:xfrm>
        </p:grpSpPr>
        <p:cxnSp>
          <p:nvCxnSpPr>
            <p:cNvPr id="14" name="Straight Connector 13"/>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6" name="Title 1"/>
          <p:cNvSpPr txBox="1">
            <a:spLocks/>
          </p:cNvSpPr>
          <p:nvPr userDrawn="1"/>
        </p:nvSpPr>
        <p:spPr>
          <a:xfrm>
            <a:off x="1600200" y="1463040"/>
            <a:ext cx="7086600" cy="2103120"/>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pPr>
              <a:lnSpc>
                <a:spcPct val="90000"/>
              </a:lnSpc>
            </a:pPr>
            <a:r>
              <a:rPr lang="en-US" sz="3200" b="1" i="0" spc="-100">
                <a:latin typeface="+mj-lt"/>
                <a:ea typeface="Arial Black" charset="0"/>
                <a:cs typeface="Arial Black" charset="0"/>
              </a:rPr>
              <a:t>Thank</a:t>
            </a:r>
            <a:r>
              <a:rPr lang="en-US" sz="3200" b="1" i="0" spc="-100" baseline="0">
                <a:latin typeface="+mj-lt"/>
                <a:ea typeface="Arial Black" charset="0"/>
                <a:cs typeface="Arial Black" charset="0"/>
              </a:rPr>
              <a:t> you</a:t>
            </a:r>
            <a:endParaRPr lang="en-US" sz="3200" b="1" i="0" spc="-100">
              <a:latin typeface="+mj-lt"/>
              <a:ea typeface="Arial Black" charset="0"/>
              <a:cs typeface="Arial Black" charset="0"/>
            </a:endParaRPr>
          </a:p>
        </p:txBody>
      </p:sp>
      <p:pic>
        <p:nvPicPr>
          <p:cNvPr id="32" name="Picture 31"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Tree>
    <p:extLst>
      <p:ext uri="{BB962C8B-B14F-4D97-AF65-F5344CB8AC3E}">
        <p14:creationId xmlns:p14="http://schemas.microsoft.com/office/powerpoint/2010/main" val="398166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No Picture">
    <p:spTree>
      <p:nvGrpSpPr>
        <p:cNvPr id="1" name=""/>
        <p:cNvGrpSpPr/>
        <p:nvPr/>
      </p:nvGrpSpPr>
      <p:grpSpPr>
        <a:xfrm>
          <a:off x="0" y="0"/>
          <a:ext cx="0" cy="0"/>
          <a:chOff x="0" y="0"/>
          <a:chExt cx="0" cy="0"/>
        </a:xfrm>
      </p:grpSpPr>
      <p:grpSp>
        <p:nvGrpSpPr>
          <p:cNvPr id="24" name="Group 23"/>
          <p:cNvGrpSpPr/>
          <p:nvPr userDrawn="1"/>
        </p:nvGrpSpPr>
        <p:grpSpPr>
          <a:xfrm>
            <a:off x="-137160" y="-137160"/>
            <a:ext cx="9418320" cy="5422392"/>
            <a:chOff x="-137160" y="-137160"/>
            <a:chExt cx="9418320" cy="5422392"/>
          </a:xfrm>
        </p:grpSpPr>
        <p:cxnSp>
          <p:nvCxnSpPr>
            <p:cNvPr id="28" name="Straight Connector 27"/>
            <p:cNvCxnSpPr/>
            <p:nvPr userDrawn="1"/>
          </p:nvCxnSpPr>
          <p:spPr>
            <a:xfrm flipV="1">
              <a:off x="1050626"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flipV="1">
              <a:off x="1050626"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userDrawn="1"/>
          </p:nvCxnSpPr>
          <p:spPr>
            <a:xfrm flipV="1">
              <a:off x="1600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userDrawn="1"/>
          </p:nvCxnSpPr>
          <p:spPr>
            <a:xfrm flipV="1">
              <a:off x="1600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userDrawn="1"/>
          </p:nvCxnSpPr>
          <p:spPr>
            <a:xfrm>
              <a:off x="918972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userDrawn="1"/>
          </p:nvCxnSpPr>
          <p:spPr>
            <a:xfrm>
              <a:off x="-137160" y="118872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userDrawn="1"/>
          </p:nvCxnSpPr>
          <p:spPr>
            <a:xfrm>
              <a:off x="918972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userDrawn="1"/>
          </p:nvCxnSpPr>
          <p:spPr>
            <a:xfrm>
              <a:off x="-137160" y="64008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1"/>
          <p:cNvSpPr>
            <a:spLocks noGrp="1"/>
          </p:cNvSpPr>
          <p:nvPr>
            <p:ph type="ctrTitle"/>
          </p:nvPr>
        </p:nvSpPr>
        <p:spPr bwMode="auto">
          <a:xfrm>
            <a:off x="1600200" y="1463040"/>
            <a:ext cx="7086600" cy="2102185"/>
          </a:xfrm>
        </p:spPr>
        <p:txBody>
          <a:bodyPr anchor="b" anchorCtr="0">
            <a:noAutofit/>
          </a:bodyPr>
          <a:lstStyle>
            <a:lvl1pPr>
              <a:defRPr sz="3200" b="0"/>
            </a:lvl1pPr>
          </a:lstStyle>
          <a:p>
            <a:r>
              <a:rPr lang="en-US"/>
              <a:t>Click to edit Master title style</a:t>
            </a:r>
          </a:p>
        </p:txBody>
      </p:sp>
      <p:sp>
        <p:nvSpPr>
          <p:cNvPr id="3" name="Subtitle 2"/>
          <p:cNvSpPr>
            <a:spLocks noGrp="1"/>
          </p:cNvSpPr>
          <p:nvPr>
            <p:ph type="subTitle" idx="1"/>
          </p:nvPr>
        </p:nvSpPr>
        <p:spPr bwMode="auto">
          <a:xfrm>
            <a:off x="1600200" y="3657600"/>
            <a:ext cx="7086600" cy="822960"/>
          </a:xfrm>
        </p:spPr>
        <p:txBody>
          <a:bodyPr>
            <a:noAutofit/>
          </a:bodyPr>
          <a:lstStyle>
            <a:lvl1pPr marL="0" indent="0" algn="l">
              <a:lnSpc>
                <a:spcPct val="100000"/>
              </a:lnSpc>
              <a:spcBef>
                <a:spcPts val="0"/>
              </a:spcBef>
              <a:buNone/>
              <a:defRPr sz="1400" b="1" i="0" baseline="0">
                <a:solidFill>
                  <a:srgbClr val="000000"/>
                </a:solidFill>
                <a:latin typeface="+mn-lt"/>
                <a:ea typeface="Arial Regular" charset="0"/>
                <a:cs typeface="Arial Regular"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21" name="Picture 20" title="Novarti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pic>
        <p:nvPicPr>
          <p:cNvPr id="4" name="Picture 3"/>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051249" cy="5143500"/>
          </a:xfrm>
          <a:prstGeom prst="rect">
            <a:avLst/>
          </a:prstGeom>
        </p:spPr>
      </p:pic>
      <p:sp>
        <p:nvSpPr>
          <p:cNvPr id="18" name="Text Placeholder 7"/>
          <p:cNvSpPr>
            <a:spLocks noGrp="1"/>
          </p:cNvSpPr>
          <p:nvPr>
            <p:ph type="body" sz="quarter" idx="12" hasCustomPrompt="1"/>
          </p:nvPr>
        </p:nvSpPr>
        <p:spPr bwMode="gray">
          <a:xfrm>
            <a:off x="0" y="640080"/>
            <a:ext cx="2286000" cy="548640"/>
          </a:xfrm>
          <a:solidFill>
            <a:schemeClr val="accent2"/>
          </a:solidFill>
        </p:spPr>
        <p:txBody>
          <a:bodyPr lIns="182880" tIns="45720" rIns="91440" bIns="45720" anchor="ctr" anchorCtr="0">
            <a:normAutofit/>
          </a:bodyPr>
          <a:lstStyle>
            <a:lvl1pPr marL="0" marR="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sz="1000" b="1" i="0" spc="0" baseline="0">
                <a:solidFill>
                  <a:schemeClr val="bg1"/>
                </a:solidFill>
                <a:latin typeface="+mn-lt"/>
                <a:ea typeface="Arial Regular" charset="0"/>
                <a:cs typeface="Arial Regular" charset="0"/>
              </a:defRPr>
            </a:lvl1pPr>
            <a:lvl2pPr marL="0" indent="0" algn="l">
              <a:spcBef>
                <a:spcPts val="0"/>
              </a:spcBef>
              <a:buFont typeface="Arial"/>
              <a:buNone/>
              <a:defRPr sz="900" b="1">
                <a:solidFill>
                  <a:schemeClr val="bg1"/>
                </a:solidFill>
              </a:defRPr>
            </a:lvl2pPr>
            <a:lvl3pPr marL="0" indent="0">
              <a:spcBef>
                <a:spcPts val="0"/>
              </a:spcBef>
              <a:buFont typeface="Arial"/>
              <a:buNone/>
              <a:defRPr sz="1000" b="1">
                <a:solidFill>
                  <a:schemeClr val="bg1"/>
                </a:solidFill>
              </a:defRPr>
            </a:lvl3pPr>
            <a:lvl4pPr marL="0" indent="0">
              <a:spcBef>
                <a:spcPts val="0"/>
              </a:spcBef>
              <a:buFont typeface="Arial"/>
              <a:buNone/>
              <a:defRPr sz="1000" b="1">
                <a:solidFill>
                  <a:schemeClr val="bg1"/>
                </a:solidFill>
              </a:defRPr>
            </a:lvl4pPr>
            <a:lvl5pPr marL="0" indent="0">
              <a:spcBef>
                <a:spcPts val="0"/>
              </a:spcBef>
              <a:buFont typeface="Arial"/>
              <a:buNone/>
              <a:defRPr sz="1000" b="1">
                <a:solidFill>
                  <a:schemeClr val="bg1"/>
                </a:solidFill>
              </a:defRPr>
            </a:lvl5pPr>
          </a:lstStyle>
          <a:p>
            <a:pPr marL="0" marR="0" lvl="0" indent="0" algn="l" defTabSz="914400" rtl="0" eaLnBrk="1" fontAlgn="auto" latinLnBrk="0" hangingPunct="1">
              <a:lnSpc>
                <a:spcPct val="100000"/>
              </a:lnSpc>
              <a:spcBef>
                <a:spcPts val="0"/>
              </a:spcBef>
              <a:spcAft>
                <a:spcPts val="0"/>
              </a:spcAft>
              <a:buClrTx/>
              <a:buSzPct val="120000"/>
              <a:buFont typeface="Arial"/>
              <a:buNone/>
              <a:tabLst>
                <a:tab pos="3998913" algn="r"/>
                <a:tab pos="8229600" algn="r"/>
              </a:tabLst>
              <a:defRPr/>
            </a:pPr>
            <a:r>
              <a:rPr lang="en-US">
                <a:solidFill>
                  <a:srgbClr val="FFFFFF"/>
                </a:solidFill>
              </a:rPr>
              <a:t>Business or </a:t>
            </a:r>
            <a:r>
              <a:rPr lang="en-US"/>
              <a:t>Organizational</a:t>
            </a:r>
            <a:r>
              <a:rPr lang="en-US">
                <a:solidFill>
                  <a:srgbClr val="FFFFFF"/>
                </a:solidFill>
              </a:rPr>
              <a:t> Unit</a:t>
            </a:r>
            <a:br>
              <a:rPr lang="en-US">
                <a:solidFill>
                  <a:srgbClr val="FFFFFF"/>
                </a:solidFill>
              </a:rPr>
            </a:br>
            <a:r>
              <a:rPr lang="en-US" b="0">
                <a:solidFill>
                  <a:srgbClr val="FFFFFF"/>
                </a:solidFill>
              </a:rPr>
              <a:t>Franchise or Department</a:t>
            </a:r>
          </a:p>
        </p:txBody>
      </p:sp>
    </p:spTree>
    <p:extLst>
      <p:ext uri="{BB962C8B-B14F-4D97-AF65-F5344CB8AC3E}">
        <p14:creationId xmlns:p14="http://schemas.microsoft.com/office/powerpoint/2010/main" val="24489850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itle, Text and 1 Picture">
    <p:spTree>
      <p:nvGrpSpPr>
        <p:cNvPr id="1" name=""/>
        <p:cNvGrpSpPr/>
        <p:nvPr/>
      </p:nvGrpSpPr>
      <p:grpSpPr>
        <a:xfrm>
          <a:off x="0" y="0"/>
          <a:ext cx="0" cy="0"/>
          <a:chOff x="0" y="0"/>
          <a:chExt cx="0" cy="0"/>
        </a:xfrm>
      </p:grpSpPr>
      <p:sp>
        <p:nvSpPr>
          <p:cNvPr id="7" name="Text Placeholder 7"/>
          <p:cNvSpPr>
            <a:spLocks noGrp="1"/>
          </p:cNvSpPr>
          <p:nvPr>
            <p:ph type="body" sz="quarter" idx="13" hasCustomPrompt="1"/>
          </p:nvPr>
        </p:nvSpPr>
        <p:spPr>
          <a:xfrm>
            <a:off x="4663440" y="4217671"/>
            <a:ext cx="3794760" cy="307896"/>
          </a:xfrm>
        </p:spPr>
        <p:txBody>
          <a:bodyPr anchor="t" anchorCtr="0">
            <a:noAutofit/>
          </a:bodyPr>
          <a:lstStyle>
            <a:lvl1pPr marL="0" indent="0">
              <a:spcBef>
                <a:spcPts val="0"/>
              </a:spcBef>
              <a:buFont typeface="Arial"/>
              <a:buNone/>
              <a:defRPr sz="900" b="1" baseline="0">
                <a:solidFill>
                  <a:srgbClr val="000000"/>
                </a:solidFill>
              </a:defRPr>
            </a:lvl1pPr>
            <a:lvl2pPr marL="0" indent="0">
              <a:spcBef>
                <a:spcPts val="0"/>
              </a:spcBef>
              <a:buFont typeface="Arial"/>
              <a:buNone/>
              <a:defRPr sz="900" b="1">
                <a:solidFill>
                  <a:srgbClr val="000000"/>
                </a:solidFill>
              </a:defRPr>
            </a:lvl2pPr>
            <a:lvl3pPr marL="0" indent="0">
              <a:spcBef>
                <a:spcPts val="0"/>
              </a:spcBef>
              <a:buFont typeface="Arial"/>
              <a:buNone/>
              <a:defRPr sz="900" b="1">
                <a:solidFill>
                  <a:srgbClr val="000000"/>
                </a:solidFill>
              </a:defRPr>
            </a:lvl3pPr>
            <a:lvl4pPr marL="0" indent="0">
              <a:spcBef>
                <a:spcPts val="0"/>
              </a:spcBef>
              <a:buFont typeface="Arial"/>
              <a:buNone/>
              <a:defRPr sz="900" b="1">
                <a:solidFill>
                  <a:srgbClr val="000000"/>
                </a:solidFill>
              </a:defRPr>
            </a:lvl4pPr>
            <a:lvl5pPr marL="0" indent="0">
              <a:spcBef>
                <a:spcPts val="0"/>
              </a:spcBef>
              <a:buFont typeface="Arial"/>
              <a:buNone/>
              <a:defRPr sz="900" b="1">
                <a:solidFill>
                  <a:srgbClr val="000000"/>
                </a:solidFill>
              </a:defRPr>
            </a:lvl5pPr>
          </a:lstStyle>
          <a:p>
            <a:pPr lvl="0"/>
            <a:r>
              <a:rPr lang="en-US"/>
              <a:t>Optional picture caption</a:t>
            </a:r>
          </a:p>
        </p:txBody>
      </p:sp>
      <p:sp>
        <p:nvSpPr>
          <p:cNvPr id="8" name="Content Placeholder 2"/>
          <p:cNvSpPr>
            <a:spLocks noGrp="1"/>
          </p:cNvSpPr>
          <p:nvPr>
            <p:ph sz="half" idx="1"/>
          </p:nvPr>
        </p:nvSpPr>
        <p:spPr>
          <a:xfrm>
            <a:off x="685800" y="1131571"/>
            <a:ext cx="3794760" cy="3393996"/>
          </a:xfrm>
        </p:spPr>
        <p:txBody>
          <a:bodyPr>
            <a:normAutofit/>
          </a:bodyPr>
          <a:lstStyle>
            <a:lvl1pPr>
              <a:defRPr sz="1800"/>
            </a:lvl1pPr>
            <a:lvl2pPr>
              <a:defRPr sz="1350"/>
            </a:lvl2pPr>
            <a:lvl3pPr>
              <a:defRPr sz="1200"/>
            </a:lvl3pPr>
            <a:lvl4pPr>
              <a:defRPr sz="1200"/>
            </a:lvl4pPr>
            <a:lvl5pPr>
              <a:defRPr sz="120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a:xfrm>
            <a:off x="685800" y="342900"/>
            <a:ext cx="7772400" cy="720090"/>
          </a:xfrm>
        </p:spPr>
        <p:txBody>
          <a:bodyPr/>
          <a:lstStyle/>
          <a:p>
            <a:r>
              <a:rPr lang="en-US"/>
              <a:t>Click to edit Master title style</a:t>
            </a:r>
          </a:p>
        </p:txBody>
      </p:sp>
      <p:sp>
        <p:nvSpPr>
          <p:cNvPr id="3" name="Footer Placeholder 2"/>
          <p:cNvSpPr>
            <a:spLocks noGrp="1"/>
          </p:cNvSpPr>
          <p:nvPr>
            <p:ph type="ftr" sz="quarter" idx="15"/>
          </p:nvPr>
        </p:nvSpPr>
        <p:spPr/>
        <p:txBody>
          <a:bodyPr/>
          <a:lstStyle/>
          <a:p>
            <a:r>
              <a:rPr lang="pt-BR"/>
              <a:t>ggPMX</a:t>
            </a:r>
            <a:endParaRPr lang="en-US"/>
          </a:p>
        </p:txBody>
      </p:sp>
      <p:sp>
        <p:nvSpPr>
          <p:cNvPr id="4" name="Slide Number Placeholder 3"/>
          <p:cNvSpPr>
            <a:spLocks noGrp="1"/>
          </p:cNvSpPr>
          <p:nvPr>
            <p:ph type="sldNum" sz="quarter" idx="16"/>
          </p:nvPr>
        </p:nvSpPr>
        <p:spPr/>
        <p:txBody>
          <a:bodyPr/>
          <a:lstStyle/>
          <a:p>
            <a:fld id="{47547CF9-5B10-D24F-A8D7-45A9778164F7}" type="slidenum">
              <a:rPr lang="uk-UA" smtClean="0"/>
              <a:pPr/>
              <a:t>‹#›</a:t>
            </a:fld>
            <a:endParaRPr lang="uk-UA"/>
          </a:p>
        </p:txBody>
      </p:sp>
      <p:sp>
        <p:nvSpPr>
          <p:cNvPr id="11" name="Content Placeholder 2"/>
          <p:cNvSpPr>
            <a:spLocks noGrp="1"/>
          </p:cNvSpPr>
          <p:nvPr>
            <p:ph sz="half" idx="17" hasCustomPrompt="1"/>
          </p:nvPr>
        </p:nvSpPr>
        <p:spPr>
          <a:xfrm>
            <a:off x="4663440" y="1131571"/>
            <a:ext cx="3794760" cy="3017519"/>
          </a:xfrm>
          <a:solidFill>
            <a:srgbClr val="CCCCCC"/>
          </a:solidFill>
        </p:spPr>
        <p:txBody>
          <a:bodyPr anchor="ctr" anchorCtr="0">
            <a:normAutofit/>
          </a:bodyPr>
          <a:lstStyle>
            <a:lvl1pPr marL="0" indent="0" algn="ctr">
              <a:spcBef>
                <a:spcPts val="0"/>
              </a:spcBef>
              <a:buNone/>
              <a:defRPr sz="900"/>
            </a:lvl1pPr>
            <a:lvl2pPr marL="0" indent="0" algn="ctr">
              <a:spcBef>
                <a:spcPts val="0"/>
              </a:spcBef>
              <a:buNone/>
              <a:defRPr sz="900"/>
            </a:lvl2pPr>
            <a:lvl3pPr marL="0" indent="0" algn="ctr">
              <a:spcBef>
                <a:spcPts val="0"/>
              </a:spcBef>
              <a:buNone/>
              <a:defRPr sz="900"/>
            </a:lvl3pPr>
            <a:lvl4pPr marL="0" indent="0" algn="ctr">
              <a:spcBef>
                <a:spcPts val="0"/>
              </a:spcBef>
              <a:buNone/>
              <a:defRPr sz="900"/>
            </a:lvl4pPr>
            <a:lvl5pPr marL="0" indent="0" algn="ctr">
              <a:spcBef>
                <a:spcPts val="0"/>
              </a:spcBef>
              <a:buNone/>
              <a:defRPr sz="900"/>
            </a:lvl5pPr>
            <a:lvl6pPr>
              <a:defRPr sz="1350"/>
            </a:lvl6pPr>
            <a:lvl7pPr>
              <a:defRPr sz="1350"/>
            </a:lvl7pPr>
            <a:lvl8pPr>
              <a:defRPr sz="1350"/>
            </a:lvl8pPr>
            <a:lvl9pPr>
              <a:defRPr sz="1350"/>
            </a:lvl9pPr>
          </a:lstStyle>
          <a:p>
            <a:pPr lvl="0"/>
            <a:r>
              <a:rPr lang="en-US"/>
              <a:t>Insert picture. Get approved pictures at http://</a:t>
            </a:r>
            <a:r>
              <a:rPr lang="en-US" err="1"/>
              <a:t>www.novartisbrandlab.com</a:t>
            </a:r>
            <a:r>
              <a:rPr lang="en-US"/>
              <a:t>/resources/library</a:t>
            </a:r>
          </a:p>
        </p:txBody>
      </p:sp>
    </p:spTree>
    <p:extLst>
      <p:ext uri="{BB962C8B-B14F-4D97-AF65-F5344CB8AC3E}">
        <p14:creationId xmlns:p14="http://schemas.microsoft.com/office/powerpoint/2010/main" val="618233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lvl1pPr>
          </a:lstStyle>
          <a:p>
            <a:r>
              <a:rPr lang="en-US"/>
              <a:t>Click to edit Master title style</a:t>
            </a:r>
          </a:p>
        </p:txBody>
      </p:sp>
      <p:sp>
        <p:nvSpPr>
          <p:cNvPr id="3" name="Content Placeholder 2"/>
          <p:cNvSpPr>
            <a:spLocks noGrp="1"/>
          </p:cNvSpPr>
          <p:nvPr>
            <p:ph idx="1"/>
          </p:nvPr>
        </p:nvSpPr>
        <p:spPr/>
        <p:txBody>
          <a:bodyPr/>
          <a:lstStyle>
            <a:lvl1pPr marL="341313" indent="-341313">
              <a:buSzPct val="100000"/>
              <a:buFont typeface="+mj-lt"/>
              <a:buAutoNum type="arabicPeriod"/>
              <a:tabLst>
                <a:tab pos="3998913" algn="r"/>
                <a:tab pos="8229600" algn="r"/>
              </a:tabLst>
              <a:defRPr baseline="0"/>
            </a:lvl1pPr>
            <a:lvl2pPr marL="574675" indent="-233363">
              <a:defRPr baseline="0"/>
            </a:lvl2pPr>
            <a:lvl3pPr marL="801688" indent="-227013">
              <a:defRPr baseline="0"/>
            </a:lvl3pPr>
            <a:lvl4pPr marL="1028700" indent="-227013">
              <a:defRPr baseline="0"/>
            </a:lvl4pPr>
            <a:lvl5pPr marL="1257300" indent="-228600">
              <a:defRPr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p>
            <a:r>
              <a:rPr lang="pt-BR"/>
              <a:t>ggPMX</a:t>
            </a:r>
            <a:endParaRPr lang="en-US"/>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a:p>
        </p:txBody>
      </p:sp>
    </p:spTree>
    <p:extLst>
      <p:ext uri="{BB962C8B-B14F-4D97-AF65-F5344CB8AC3E}">
        <p14:creationId xmlns:p14="http://schemas.microsoft.com/office/powerpoint/2010/main" val="40630759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228600" indent="-228600">
              <a:buSzPct val="100000"/>
              <a:buFont typeface="Wingdings" charset="2"/>
              <a:buChar char="§"/>
              <a:defRPr spc="0" baseline="0"/>
            </a:lvl1pPr>
            <a:lvl2pPr>
              <a:defRPr spc="0" baseline="0"/>
            </a:lvl2pPr>
            <a:lvl3pPr>
              <a:defRPr spc="0" baseline="0"/>
            </a:lvl3pPr>
            <a:lvl4pPr>
              <a:defRPr spc="0" baseline="0"/>
            </a:lvl4pPr>
            <a:lvl5pPr>
              <a:defRPr spc="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p:txBody>
          <a:bodyPr/>
          <a:lstStyle/>
          <a:p>
            <a:r>
              <a:rPr lang="pt-BR"/>
              <a:t>ggPMX</a:t>
            </a:r>
            <a:endParaRPr lang="en-US"/>
          </a:p>
        </p:txBody>
      </p:sp>
      <p:sp>
        <p:nvSpPr>
          <p:cNvPr id="5" name="Slide Number Placeholder 4"/>
          <p:cNvSpPr>
            <a:spLocks noGrp="1"/>
          </p:cNvSpPr>
          <p:nvPr>
            <p:ph type="sldNum" sz="quarter" idx="11"/>
          </p:nvPr>
        </p:nvSpPr>
        <p:spPr/>
        <p:txBody>
          <a:bodyPr/>
          <a:lstStyle/>
          <a:p>
            <a:fld id="{47547CF9-5B10-D24F-A8D7-45A9778164F7}" type="slidenum">
              <a:rPr lang="uk-UA" smtClean="0"/>
              <a:pPr/>
              <a:t>‹#›</a:t>
            </a:fld>
            <a:endParaRPr lang="uk-UA"/>
          </a:p>
        </p:txBody>
      </p:sp>
    </p:spTree>
    <p:extLst>
      <p:ext uri="{BB962C8B-B14F-4D97-AF65-F5344CB8AC3E}">
        <p14:creationId xmlns:p14="http://schemas.microsoft.com/office/powerpoint/2010/main" val="42783672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4021138"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344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a:p>
        </p:txBody>
      </p:sp>
      <p:sp>
        <p:nvSpPr>
          <p:cNvPr id="7" name="Title 6"/>
          <p:cNvSpPr>
            <a:spLocks noGrp="1"/>
          </p:cNvSpPr>
          <p:nvPr>
            <p:ph type="title"/>
          </p:nvPr>
        </p:nvSpPr>
        <p:spPr>
          <a:xfrm>
            <a:off x="457200" y="342900"/>
            <a:ext cx="8229600" cy="960120"/>
          </a:xfrm>
        </p:spPr>
        <p:txBody>
          <a:bodyPr/>
          <a:lstStyle/>
          <a:p>
            <a:r>
              <a:rPr lang="en-US"/>
              <a:t>Click to edit Master title style</a:t>
            </a:r>
          </a:p>
        </p:txBody>
      </p:sp>
    </p:spTree>
    <p:extLst>
      <p:ext uri="{BB962C8B-B14F-4D97-AF65-F5344CB8AC3E}">
        <p14:creationId xmlns:p14="http://schemas.microsoft.com/office/powerpoint/2010/main" val="1146975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268980" y="1371600"/>
            <a:ext cx="260604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a:t>
            </a:fld>
            <a:endParaRPr lang="uk-UA"/>
          </a:p>
        </p:txBody>
      </p:sp>
      <p:sp>
        <p:nvSpPr>
          <p:cNvPr id="7" name="Title 6"/>
          <p:cNvSpPr>
            <a:spLocks noGrp="1"/>
          </p:cNvSpPr>
          <p:nvPr>
            <p:ph type="title"/>
          </p:nvPr>
        </p:nvSpPr>
        <p:spPr>
          <a:xfrm>
            <a:off x="457200" y="342900"/>
            <a:ext cx="8229600" cy="960120"/>
          </a:xfrm>
        </p:spPr>
        <p:txBody>
          <a:bodyPr/>
          <a:lstStyle/>
          <a:p>
            <a:r>
              <a:rPr lang="en-US"/>
              <a:t>Click to edit Master title style</a:t>
            </a:r>
          </a:p>
        </p:txBody>
      </p:sp>
      <p:sp>
        <p:nvSpPr>
          <p:cNvPr id="11" name="Content Placeholder 3"/>
          <p:cNvSpPr>
            <a:spLocks noGrp="1"/>
          </p:cNvSpPr>
          <p:nvPr>
            <p:ph sz="half" idx="25"/>
          </p:nvPr>
        </p:nvSpPr>
        <p:spPr>
          <a:xfrm>
            <a:off x="6080760" y="1371600"/>
            <a:ext cx="2606040" cy="3108960"/>
          </a:xfrm>
        </p:spPr>
        <p:txBody>
          <a:bodyPr>
            <a:normAutofit/>
          </a:bodyPr>
          <a:lstStyle>
            <a:lvl1pPr marL="228600" indent="-228600">
              <a:buSzPct val="100000"/>
              <a:buFont typeface="Wingdings" charset="2"/>
              <a:buChar char="§"/>
              <a:defRPr sz="1800"/>
            </a:lvl1pPr>
            <a:lvl2pPr>
              <a:defRPr sz="16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793081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Text and 1 Picture">
    <p:spTree>
      <p:nvGrpSpPr>
        <p:cNvPr id="1" name=""/>
        <p:cNvGrpSpPr/>
        <p:nvPr/>
      </p:nvGrpSpPr>
      <p:grpSpPr>
        <a:xfrm>
          <a:off x="0" y="0"/>
          <a:ext cx="0" cy="0"/>
          <a:chOff x="0" y="0"/>
          <a:chExt cx="0" cy="0"/>
        </a:xfrm>
      </p:grpSpPr>
      <p:sp>
        <p:nvSpPr>
          <p:cNvPr id="8" name="Content Placeholder 2"/>
          <p:cNvSpPr>
            <a:spLocks noGrp="1"/>
          </p:cNvSpPr>
          <p:nvPr>
            <p:ph sz="half" idx="1"/>
          </p:nvPr>
        </p:nvSpPr>
        <p:spPr>
          <a:xfrm>
            <a:off x="457200" y="1371600"/>
            <a:ext cx="4023360" cy="3108960"/>
          </a:xfrm>
        </p:spPr>
        <p:txBody>
          <a:bodyPr>
            <a:normAutofit/>
          </a:bodyPr>
          <a:lstStyle>
            <a:lvl1pPr marL="228600" indent="-228600">
              <a:buSzPct val="100000"/>
              <a:buFont typeface="Wingdings" charset="2"/>
              <a:buChar char="§"/>
              <a:defRPr sz="1800" baseline="0"/>
            </a:lvl1pPr>
            <a:lvl2pPr>
              <a:defRPr sz="1600" baseline="0"/>
            </a:lvl2pPr>
            <a:lvl3pPr>
              <a:defRPr sz="1600" baseline="0"/>
            </a:lvl3pPr>
            <a:lvl4pPr>
              <a:defRPr sz="1600" baseline="0"/>
            </a:lvl4pPr>
            <a:lvl5pPr>
              <a:defRPr sz="16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5"/>
          </p:nvPr>
        </p:nvSpPr>
        <p:spPr/>
        <p:txBody>
          <a:bodyPr/>
          <a:lstStyle/>
          <a:p>
            <a:r>
              <a:rPr lang="pt-BR"/>
              <a:t>ggPMX</a:t>
            </a:r>
            <a:endParaRPr lang="en-US"/>
          </a:p>
        </p:txBody>
      </p:sp>
      <p:sp>
        <p:nvSpPr>
          <p:cNvPr id="4" name="Slide Number Placeholder 3"/>
          <p:cNvSpPr>
            <a:spLocks noGrp="1"/>
          </p:cNvSpPr>
          <p:nvPr>
            <p:ph type="sldNum" sz="quarter" idx="16"/>
          </p:nvPr>
        </p:nvSpPr>
        <p:spPr/>
        <p:txBody>
          <a:bodyPr/>
          <a:lstStyle/>
          <a:p>
            <a:fld id="{47547CF9-5B10-D24F-A8D7-45A9778164F7}" type="slidenum">
              <a:rPr lang="uk-UA" smtClean="0"/>
              <a:pPr/>
              <a:t>‹#›</a:t>
            </a:fld>
            <a:endParaRPr lang="uk-UA"/>
          </a:p>
        </p:txBody>
      </p:sp>
      <p:sp>
        <p:nvSpPr>
          <p:cNvPr id="11" name="Content Placeholder 2"/>
          <p:cNvSpPr>
            <a:spLocks noGrp="1"/>
          </p:cNvSpPr>
          <p:nvPr>
            <p:ph sz="half" idx="17"/>
          </p:nvPr>
        </p:nvSpPr>
        <p:spPr>
          <a:xfrm>
            <a:off x="4663440" y="1371600"/>
            <a:ext cx="4023360" cy="2697480"/>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5" name="Title 4"/>
          <p:cNvSpPr>
            <a:spLocks noGrp="1"/>
          </p:cNvSpPr>
          <p:nvPr>
            <p:ph type="title"/>
          </p:nvPr>
        </p:nvSpPr>
        <p:spPr>
          <a:xfrm>
            <a:off x="457200" y="342900"/>
            <a:ext cx="8229600" cy="960120"/>
          </a:xfrm>
        </p:spPr>
        <p:txBody>
          <a:bodyPr/>
          <a:lstStyle/>
          <a:p>
            <a:r>
              <a:rPr lang="en-US"/>
              <a:t>Click to edit Master title style</a:t>
            </a:r>
          </a:p>
        </p:txBody>
      </p:sp>
      <p:sp>
        <p:nvSpPr>
          <p:cNvPr id="10" name="Text Placeholder 7"/>
          <p:cNvSpPr>
            <a:spLocks noGrp="1"/>
          </p:cNvSpPr>
          <p:nvPr>
            <p:ph type="body" sz="quarter" idx="18"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Tree>
    <p:extLst>
      <p:ext uri="{BB962C8B-B14F-4D97-AF65-F5344CB8AC3E}">
        <p14:creationId xmlns:p14="http://schemas.microsoft.com/office/powerpoint/2010/main" val="738342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1 Picture">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p>
        </p:txBody>
      </p:sp>
      <p:sp>
        <p:nvSpPr>
          <p:cNvPr id="6"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a:t>Optional picture title</a:t>
            </a:r>
          </a:p>
        </p:txBody>
      </p:sp>
      <p:sp>
        <p:nvSpPr>
          <p:cNvPr id="3" name="Footer Placeholder 2"/>
          <p:cNvSpPr>
            <a:spLocks noGrp="1"/>
          </p:cNvSpPr>
          <p:nvPr>
            <p:ph type="ftr" sz="quarter" idx="14"/>
          </p:nvPr>
        </p:nvSpPr>
        <p:spPr/>
        <p:txBody>
          <a:bodyPr/>
          <a:lstStyle/>
          <a:p>
            <a:r>
              <a:rPr lang="pt-BR"/>
              <a:t>ggPMX</a:t>
            </a:r>
            <a:endParaRPr lang="en-US"/>
          </a:p>
        </p:txBody>
      </p:sp>
      <p:sp>
        <p:nvSpPr>
          <p:cNvPr id="4" name="Slide Number Placeholder 3"/>
          <p:cNvSpPr>
            <a:spLocks noGrp="1"/>
          </p:cNvSpPr>
          <p:nvPr>
            <p:ph type="sldNum" sz="quarter" idx="15"/>
          </p:nvPr>
        </p:nvSpPr>
        <p:spPr/>
        <p:txBody>
          <a:bodyPr/>
          <a:lstStyle/>
          <a:p>
            <a:fld id="{47547CF9-5B10-D24F-A8D7-45A9778164F7}" type="slidenum">
              <a:rPr lang="uk-UA" smtClean="0"/>
              <a:pPr/>
              <a:t>‹#›</a:t>
            </a:fld>
            <a:endParaRPr lang="uk-UA"/>
          </a:p>
        </p:txBody>
      </p:sp>
      <p:sp>
        <p:nvSpPr>
          <p:cNvPr id="9" name="Content Placeholder 2"/>
          <p:cNvSpPr>
            <a:spLocks noGrp="1"/>
          </p:cNvSpPr>
          <p:nvPr>
            <p:ph sz="half" idx="17"/>
          </p:nvPr>
        </p:nvSpPr>
        <p:spPr>
          <a:xfrm>
            <a:off x="457200" y="1786467"/>
            <a:ext cx="822960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2" name="Text Placeholder 7"/>
          <p:cNvSpPr>
            <a:spLocks noGrp="1"/>
          </p:cNvSpPr>
          <p:nvPr>
            <p:ph type="body" sz="quarter" idx="18" hasCustomPrompt="1"/>
          </p:nvPr>
        </p:nvSpPr>
        <p:spPr>
          <a:xfrm>
            <a:off x="457200" y="4160520"/>
            <a:ext cx="822960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Tree>
    <p:extLst>
      <p:ext uri="{BB962C8B-B14F-4D97-AF65-F5344CB8AC3E}">
        <p14:creationId xmlns:p14="http://schemas.microsoft.com/office/powerpoint/2010/main" val="2662087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2 Pictures">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960120"/>
          </a:xfrm>
        </p:spPr>
        <p:txBody>
          <a:bodyPr/>
          <a:lstStyle/>
          <a:p>
            <a:r>
              <a:rPr lang="en-US"/>
              <a:t>Click to edit Master title style</a:t>
            </a:r>
          </a:p>
        </p:txBody>
      </p:sp>
      <p:sp>
        <p:nvSpPr>
          <p:cNvPr id="3" name="Footer Placeholder 2"/>
          <p:cNvSpPr>
            <a:spLocks noGrp="1"/>
          </p:cNvSpPr>
          <p:nvPr>
            <p:ph type="ftr" sz="quarter" idx="16"/>
          </p:nvPr>
        </p:nvSpPr>
        <p:spPr/>
        <p:txBody>
          <a:bodyPr/>
          <a:lstStyle/>
          <a:p>
            <a:r>
              <a:rPr lang="pt-BR"/>
              <a:t>ggPMX</a:t>
            </a:r>
            <a:endParaRPr lang="en-US"/>
          </a:p>
        </p:txBody>
      </p:sp>
      <p:sp>
        <p:nvSpPr>
          <p:cNvPr id="4" name="Slide Number Placeholder 3"/>
          <p:cNvSpPr>
            <a:spLocks noGrp="1"/>
          </p:cNvSpPr>
          <p:nvPr>
            <p:ph type="sldNum" sz="quarter" idx="17"/>
          </p:nvPr>
        </p:nvSpPr>
        <p:spPr/>
        <p:txBody>
          <a:bodyPr/>
          <a:lstStyle/>
          <a:p>
            <a:fld id="{47547CF9-5B10-D24F-A8D7-45A9778164F7}" type="slidenum">
              <a:rPr lang="uk-UA" smtClean="0"/>
              <a:pPr/>
              <a:t>‹#›</a:t>
            </a:fld>
            <a:endParaRPr lang="uk-UA"/>
          </a:p>
        </p:txBody>
      </p:sp>
      <p:sp>
        <p:nvSpPr>
          <p:cNvPr id="14" name="Content Placeholder 2"/>
          <p:cNvSpPr>
            <a:spLocks noGrp="1"/>
          </p:cNvSpPr>
          <p:nvPr>
            <p:ph sz="half" idx="18"/>
          </p:nvPr>
        </p:nvSpPr>
        <p:spPr>
          <a:xfrm>
            <a:off x="45720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5" name="Content Placeholder 2"/>
          <p:cNvSpPr>
            <a:spLocks noGrp="1"/>
          </p:cNvSpPr>
          <p:nvPr>
            <p:ph sz="half" idx="19"/>
          </p:nvPr>
        </p:nvSpPr>
        <p:spPr>
          <a:xfrm>
            <a:off x="4663440" y="1786467"/>
            <a:ext cx="4023360" cy="2282613"/>
          </a:xfrm>
          <a:solidFill>
            <a:srgbClr val="CCCCCC"/>
          </a:solidFill>
        </p:spPr>
        <p:txBody>
          <a:bodyPr anchor="ctr" anchorCtr="0">
            <a:normAutofit/>
          </a:bodyPr>
          <a:lstStyle>
            <a:lvl1pPr marL="0" indent="0" algn="ctr">
              <a:spcBef>
                <a:spcPts val="0"/>
              </a:spcBef>
              <a:buNone/>
              <a:defRPr sz="1000" b="0" i="0" spc="30" baseline="0">
                <a:noFill/>
                <a:latin typeface="Arial" charset="0"/>
                <a:ea typeface="Arial" charset="0"/>
                <a:cs typeface="Arial" charset="0"/>
              </a:defRPr>
            </a:lvl1pPr>
            <a:lvl2pPr marL="0" indent="0" algn="ctr">
              <a:spcBef>
                <a:spcPts val="0"/>
              </a:spcBef>
              <a:buNone/>
              <a:defRPr sz="1200"/>
            </a:lvl2pPr>
            <a:lvl3pPr marL="0" indent="0" algn="ctr">
              <a:spcBef>
                <a:spcPts val="0"/>
              </a:spcBef>
              <a:buNone/>
              <a:defRPr sz="1200"/>
            </a:lvl3pPr>
            <a:lvl4pPr marL="0" indent="0" algn="ctr">
              <a:spcBef>
                <a:spcPts val="0"/>
              </a:spcBef>
              <a:buNone/>
              <a:defRPr sz="1200"/>
            </a:lvl4pPr>
            <a:lvl5pPr marL="0" indent="0" algn="ctr">
              <a:spcBef>
                <a:spcPts val="0"/>
              </a:spcBef>
              <a:buNone/>
              <a:defRPr sz="1200"/>
            </a:lvl5pPr>
            <a:lvl6pPr>
              <a:defRPr sz="1800"/>
            </a:lvl6pPr>
            <a:lvl7pPr>
              <a:defRPr sz="1800"/>
            </a:lvl7pPr>
            <a:lvl8pPr>
              <a:defRPr sz="1800"/>
            </a:lvl8pPr>
            <a:lvl9pPr>
              <a:defRPr sz="1800"/>
            </a:lvl9pPr>
          </a:lstStyle>
          <a:p>
            <a:pPr lvl="0"/>
            <a:endParaRPr lang="en-US"/>
          </a:p>
        </p:txBody>
      </p:sp>
      <p:sp>
        <p:nvSpPr>
          <p:cNvPr id="10" name="Text Placeholder 7"/>
          <p:cNvSpPr>
            <a:spLocks noGrp="1"/>
          </p:cNvSpPr>
          <p:nvPr>
            <p:ph type="body" sz="quarter" idx="12" hasCustomPrompt="1"/>
          </p:nvPr>
        </p:nvSpPr>
        <p:spPr>
          <a:xfrm>
            <a:off x="457200" y="1371600"/>
            <a:ext cx="8229600" cy="361445"/>
          </a:xfrm>
        </p:spPr>
        <p:txBody>
          <a:bodyPr anchor="t" anchorCtr="0">
            <a:normAutofit/>
          </a:bodyPr>
          <a:lstStyle>
            <a:lvl1pPr marL="0" indent="0">
              <a:spcBef>
                <a:spcPts val="0"/>
              </a:spcBef>
              <a:buFont typeface="Arial"/>
              <a:buNone/>
              <a:defRPr sz="1800" b="0" baseline="0">
                <a:solidFill>
                  <a:srgbClr val="000000"/>
                </a:solidFill>
              </a:defRPr>
            </a:lvl1pPr>
            <a:lvl2pPr marL="0" indent="0">
              <a:spcBef>
                <a:spcPts val="0"/>
              </a:spcBef>
              <a:buFont typeface="Arial"/>
              <a:buNone/>
              <a:defRPr sz="1800" b="0">
                <a:solidFill>
                  <a:srgbClr val="000000"/>
                </a:solidFill>
              </a:defRPr>
            </a:lvl2pPr>
            <a:lvl3pPr marL="0" indent="0">
              <a:spcBef>
                <a:spcPts val="0"/>
              </a:spcBef>
              <a:buFont typeface="Arial"/>
              <a:buNone/>
              <a:defRPr sz="1800" b="0">
                <a:solidFill>
                  <a:srgbClr val="000000"/>
                </a:solidFill>
              </a:defRPr>
            </a:lvl3pPr>
            <a:lvl4pPr marL="0" indent="0">
              <a:spcBef>
                <a:spcPts val="0"/>
              </a:spcBef>
              <a:buFont typeface="Arial"/>
              <a:buNone/>
              <a:defRPr sz="1800" b="0">
                <a:solidFill>
                  <a:srgbClr val="000000"/>
                </a:solidFill>
              </a:defRPr>
            </a:lvl4pPr>
            <a:lvl5pPr marL="0" indent="0">
              <a:spcBef>
                <a:spcPts val="0"/>
              </a:spcBef>
              <a:buFont typeface="Arial"/>
              <a:buNone/>
              <a:defRPr sz="1800" b="0">
                <a:solidFill>
                  <a:srgbClr val="000000"/>
                </a:solidFill>
              </a:defRPr>
            </a:lvl5pPr>
          </a:lstStyle>
          <a:p>
            <a:pPr lvl="0"/>
            <a:r>
              <a:rPr lang="en-US"/>
              <a:t>Optional picture title</a:t>
            </a:r>
          </a:p>
        </p:txBody>
      </p:sp>
      <p:sp>
        <p:nvSpPr>
          <p:cNvPr id="17" name="Text Placeholder 7"/>
          <p:cNvSpPr>
            <a:spLocks noGrp="1"/>
          </p:cNvSpPr>
          <p:nvPr>
            <p:ph type="body" sz="quarter" idx="20" hasCustomPrompt="1"/>
          </p:nvPr>
        </p:nvSpPr>
        <p:spPr>
          <a:xfrm>
            <a:off x="45720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
        <p:nvSpPr>
          <p:cNvPr id="18" name="Text Placeholder 7"/>
          <p:cNvSpPr>
            <a:spLocks noGrp="1"/>
          </p:cNvSpPr>
          <p:nvPr>
            <p:ph type="body" sz="quarter" idx="21" hasCustomPrompt="1"/>
          </p:nvPr>
        </p:nvSpPr>
        <p:spPr>
          <a:xfrm>
            <a:off x="4663440" y="4160520"/>
            <a:ext cx="4023360" cy="320040"/>
          </a:xfrm>
        </p:spPr>
        <p:txBody>
          <a:bodyPr anchor="t" anchorCtr="0">
            <a:noAutofit/>
          </a:bodyPr>
          <a:lstStyle>
            <a:lvl1pPr marL="0" indent="0">
              <a:spcBef>
                <a:spcPts val="0"/>
              </a:spcBef>
              <a:buFont typeface="Arial"/>
              <a:buNone/>
              <a:defRPr sz="1000" b="0" i="0" baseline="0">
                <a:solidFill>
                  <a:srgbClr val="000000"/>
                </a:solidFill>
                <a:latin typeface="+mn-lt"/>
              </a:defRPr>
            </a:lvl1pPr>
            <a:lvl2pPr marL="0" indent="0">
              <a:spcBef>
                <a:spcPts val="0"/>
              </a:spcBef>
              <a:buFont typeface="Arial"/>
              <a:buNone/>
              <a:defRPr sz="1000" b="1" i="0">
                <a:solidFill>
                  <a:srgbClr val="000000"/>
                </a:solidFill>
                <a:latin typeface="+mn-lt"/>
              </a:defRPr>
            </a:lvl2pPr>
            <a:lvl3pPr marL="0" indent="0">
              <a:spcBef>
                <a:spcPts val="0"/>
              </a:spcBef>
              <a:buFont typeface="Arial"/>
              <a:buNone/>
              <a:defRPr sz="1000" b="1" i="0">
                <a:solidFill>
                  <a:srgbClr val="000000"/>
                </a:solidFill>
                <a:latin typeface="+mn-lt"/>
              </a:defRPr>
            </a:lvl3pPr>
            <a:lvl4pPr marL="0" indent="0">
              <a:spcBef>
                <a:spcPts val="0"/>
              </a:spcBef>
              <a:buFont typeface="Arial"/>
              <a:buNone/>
              <a:defRPr sz="1000" b="1" i="0">
                <a:solidFill>
                  <a:srgbClr val="000000"/>
                </a:solidFill>
                <a:latin typeface="+mn-lt"/>
              </a:defRPr>
            </a:lvl4pPr>
            <a:lvl5pPr marL="0" indent="0">
              <a:spcBef>
                <a:spcPts val="0"/>
              </a:spcBef>
              <a:buFont typeface="Arial"/>
              <a:buNone/>
              <a:defRPr sz="1000" b="1" i="0">
                <a:solidFill>
                  <a:srgbClr val="000000"/>
                </a:solidFill>
                <a:latin typeface="+mn-lt"/>
              </a:defRPr>
            </a:lvl5pPr>
          </a:lstStyle>
          <a:p>
            <a:pPr lvl="0"/>
            <a:r>
              <a:rPr lang="en-US"/>
              <a:t>Optional picture caption</a:t>
            </a:r>
          </a:p>
        </p:txBody>
      </p:sp>
    </p:spTree>
    <p:extLst>
      <p:ext uri="{BB962C8B-B14F-4D97-AF65-F5344CB8AC3E}">
        <p14:creationId xmlns:p14="http://schemas.microsoft.com/office/powerpoint/2010/main" val="36236452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userDrawn="1"/>
        </p:nvGrpSpPr>
        <p:grpSpPr>
          <a:xfrm>
            <a:off x="-137160" y="-137160"/>
            <a:ext cx="9418320" cy="5422392"/>
            <a:chOff x="-137160" y="-137160"/>
            <a:chExt cx="9418320" cy="5422392"/>
          </a:xfrm>
        </p:grpSpPr>
        <p:cxnSp>
          <p:nvCxnSpPr>
            <p:cNvPr id="12" name="Straight Connector 11"/>
            <p:cNvCxnSpPr/>
            <p:nvPr userDrawn="1"/>
          </p:nvCxnSpPr>
          <p:spPr>
            <a:xfrm flipV="1">
              <a:off x="4572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userDrawn="1"/>
          </p:nvCxnSpPr>
          <p:spPr>
            <a:xfrm flipV="1">
              <a:off x="868680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userDrawn="1"/>
          </p:nvCxnSpPr>
          <p:spPr>
            <a:xfrm flipV="1">
              <a:off x="4572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userDrawn="1"/>
          </p:nvCxnSpPr>
          <p:spPr>
            <a:xfrm flipV="1">
              <a:off x="868680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userDrawn="1"/>
          </p:nvCxnSpPr>
          <p:spPr>
            <a:xfrm flipV="1">
              <a:off x="448056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userDrawn="1"/>
          </p:nvCxnSpPr>
          <p:spPr>
            <a:xfrm flipV="1">
              <a:off x="448056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userDrawn="1"/>
          </p:nvCxnSpPr>
          <p:spPr>
            <a:xfrm flipV="1">
              <a:off x="4663440" y="-137160"/>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userDrawn="1"/>
          </p:nvCxnSpPr>
          <p:spPr>
            <a:xfrm flipV="1">
              <a:off x="4663440" y="5193792"/>
              <a:ext cx="0" cy="9144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8" name="Straight Connector 27"/>
            <p:cNvCxnSpPr/>
            <p:nvPr userDrawn="1"/>
          </p:nvCxnSpPr>
          <p:spPr>
            <a:xfrm>
              <a:off x="918972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userDrawn="1"/>
          </p:nvCxnSpPr>
          <p:spPr>
            <a:xfrm>
              <a:off x="918972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userDrawn="1"/>
          </p:nvCxnSpPr>
          <p:spPr>
            <a:xfrm>
              <a:off x="-137160" y="1371375"/>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userDrawn="1"/>
          </p:nvCxnSpPr>
          <p:spPr>
            <a:xfrm>
              <a:off x="-137160" y="448056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userDrawn="1"/>
          </p:nvCxnSpPr>
          <p:spPr>
            <a:xfrm>
              <a:off x="918972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cxnSp>
          <p:nvCxnSpPr>
            <p:cNvPr id="24" name="Straight Connector 23"/>
            <p:cNvCxnSpPr/>
            <p:nvPr userDrawn="1"/>
          </p:nvCxnSpPr>
          <p:spPr>
            <a:xfrm>
              <a:off x="-137160" y="342900"/>
              <a:ext cx="91440" cy="0"/>
            </a:xfrm>
            <a:prstGeom prst="line">
              <a:avLst/>
            </a:prstGeom>
            <a:ln w="6350">
              <a:solidFill>
                <a:srgbClr val="737373"/>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userDrawn="1">
            <p:ph type="title"/>
          </p:nvPr>
        </p:nvSpPr>
        <p:spPr>
          <a:xfrm>
            <a:off x="457200" y="342900"/>
            <a:ext cx="8229600" cy="960919"/>
          </a:xfrm>
          <a:prstGeom prst="rect">
            <a:avLst/>
          </a:prstGeom>
          <a:noFill/>
        </p:spPr>
        <p:txBody>
          <a:bodyPr vert="horz" lIns="0" tIns="0" rIns="0" bIns="0" rtlCol="0" anchor="t" anchorCtr="0">
            <a:normAutofit/>
          </a:bodyPr>
          <a:lstStyle/>
          <a:p>
            <a:r>
              <a:rPr lang="en-US"/>
              <a:t>Click to edit Master title style</a:t>
            </a:r>
          </a:p>
        </p:txBody>
      </p:sp>
      <p:sp>
        <p:nvSpPr>
          <p:cNvPr id="3" name="Text Placeholder 2"/>
          <p:cNvSpPr>
            <a:spLocks noGrp="1"/>
          </p:cNvSpPr>
          <p:nvPr userDrawn="1">
            <p:ph type="body" idx="1"/>
          </p:nvPr>
        </p:nvSpPr>
        <p:spPr>
          <a:xfrm>
            <a:off x="457200" y="1371375"/>
            <a:ext cx="8229600" cy="3105375"/>
          </a:xfrm>
          <a:prstGeom prst="rect">
            <a:avLst/>
          </a:prstGeom>
        </p:spPr>
        <p:txBody>
          <a:bodyPr vert="horz" lIns="0" tIns="0" rIns="0" bIns="0" spcCol="18288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3"/>
          <p:cNvSpPr>
            <a:spLocks noGrp="1"/>
          </p:cNvSpPr>
          <p:nvPr userDrawn="1">
            <p:ph type="sldNum" sz="quarter" idx="4"/>
          </p:nvPr>
        </p:nvSpPr>
        <p:spPr>
          <a:xfrm>
            <a:off x="457200" y="4919472"/>
            <a:ext cx="228600" cy="228600"/>
          </a:xfrm>
          <a:prstGeom prst="rect">
            <a:avLst/>
          </a:prstGeom>
        </p:spPr>
        <p:txBody>
          <a:bodyPr vert="horz" lIns="0" tIns="0" rIns="0" bIns="0" rtlCol="0" anchor="t" anchorCtr="0"/>
          <a:lstStyle>
            <a:lvl1pPr>
              <a:defRPr lang="en-US" sz="700" b="0" i="0" spc="0" baseline="0" smtClean="0">
                <a:solidFill>
                  <a:srgbClr val="7F7F7F"/>
                </a:solidFill>
                <a:latin typeface="+mn-lt"/>
              </a:defRPr>
            </a:lvl1pPr>
          </a:lstStyle>
          <a:p>
            <a:fld id="{47547CF9-5B10-D24F-A8D7-45A9778164F7}" type="slidenum">
              <a:rPr lang="uk-UA" smtClean="0"/>
              <a:pPr/>
              <a:t>‹#›</a:t>
            </a:fld>
            <a:endParaRPr lang="uk-UA"/>
          </a:p>
        </p:txBody>
      </p:sp>
      <p:sp>
        <p:nvSpPr>
          <p:cNvPr id="5" name="Footer Placeholder 4"/>
          <p:cNvSpPr>
            <a:spLocks noGrp="1"/>
          </p:cNvSpPr>
          <p:nvPr userDrawn="1">
            <p:ph type="ftr" sz="quarter" idx="3"/>
          </p:nvPr>
        </p:nvSpPr>
        <p:spPr>
          <a:xfrm>
            <a:off x="685800" y="4919472"/>
            <a:ext cx="3792538" cy="228600"/>
          </a:xfrm>
          <a:prstGeom prst="rect">
            <a:avLst/>
          </a:prstGeom>
          <a:noFill/>
        </p:spPr>
        <p:txBody>
          <a:bodyPr wrap="square" lIns="0" tIns="0" rIns="0" bIns="0" rtlCol="0" anchor="t" anchorCtr="0">
            <a:noAutofit/>
          </a:bodyPr>
          <a:lstStyle>
            <a:lvl1pPr>
              <a:defRPr lang="en-US" sz="700" b="0" i="0" spc="0" baseline="0" dirty="0">
                <a:solidFill>
                  <a:srgbClr val="7F7F7F"/>
                </a:solidFill>
                <a:latin typeface="+mn-lt"/>
              </a:defRPr>
            </a:lvl1pPr>
          </a:lstStyle>
          <a:p>
            <a:r>
              <a:rPr lang="pt-BR"/>
              <a:t>ggPMX</a:t>
            </a:r>
            <a:endParaRPr lang="en-US"/>
          </a:p>
        </p:txBody>
      </p:sp>
      <p:pic>
        <p:nvPicPr>
          <p:cNvPr id="26" name="Picture 25" title="Novartis"/>
          <p:cNvPicPr>
            <a:picLocks noChangeAspect="1"/>
          </p:cNvPicPr>
          <p:nvPr userDrawn="1"/>
        </p:nvPicPr>
        <p:blipFill>
          <a:blip r:embed="rId22">
            <a:extLst>
              <a:ext uri="{28A0092B-C50C-407E-A947-70E740481C1C}">
                <a14:useLocalDpi xmlns:a14="http://schemas.microsoft.com/office/drawing/2010/main" val="0"/>
              </a:ext>
            </a:extLst>
          </a:blip>
          <a:stretch>
            <a:fillRect/>
          </a:stretch>
        </p:blipFill>
        <p:spPr>
          <a:xfrm>
            <a:off x="7340600" y="4641092"/>
            <a:ext cx="1371600" cy="250433"/>
          </a:xfrm>
          <a:prstGeom prst="rect">
            <a:avLst/>
          </a:prstGeom>
        </p:spPr>
      </p:pic>
    </p:spTree>
    <p:extLst>
      <p:ext uri="{BB962C8B-B14F-4D97-AF65-F5344CB8AC3E}">
        <p14:creationId xmlns:p14="http://schemas.microsoft.com/office/powerpoint/2010/main" val="1686022313"/>
      </p:ext>
    </p:extLst>
  </p:cSld>
  <p:clrMap bg1="lt1" tx1="dk1" bg2="lt2" tx2="dk2" accent1="accent1" accent2="accent2" accent3="accent3" accent4="accent4" accent5="accent5" accent6="accent6" hlink="hlink" folHlink="folHlink"/>
  <p:sldLayoutIdLst>
    <p:sldLayoutId id="2147483649" r:id="rId1"/>
    <p:sldLayoutId id="2147483674" r:id="rId2"/>
    <p:sldLayoutId id="2147483662" r:id="rId3"/>
    <p:sldLayoutId id="2147483650" r:id="rId4"/>
    <p:sldLayoutId id="2147483652" r:id="rId5"/>
    <p:sldLayoutId id="2147483676" r:id="rId6"/>
    <p:sldLayoutId id="2147483667" r:id="rId7"/>
    <p:sldLayoutId id="2147483663" r:id="rId8"/>
    <p:sldLayoutId id="2147483664" r:id="rId9"/>
    <p:sldLayoutId id="2147483665" r:id="rId10"/>
    <p:sldLayoutId id="2147483666" r:id="rId11"/>
    <p:sldLayoutId id="2147483680" r:id="rId12"/>
    <p:sldLayoutId id="2147483677" r:id="rId13"/>
    <p:sldLayoutId id="2147483651" r:id="rId14"/>
    <p:sldLayoutId id="2147483673" r:id="rId15"/>
    <p:sldLayoutId id="2147483670" r:id="rId16"/>
    <p:sldLayoutId id="2147483671" r:id="rId17"/>
    <p:sldLayoutId id="2147483669" r:id="rId18"/>
    <p:sldLayoutId id="2147483668" r:id="rId19"/>
    <p:sldLayoutId id="2147483681" r:id="rId20"/>
  </p:sldLayoutIdLst>
  <p:hf hdr="0" dt="0"/>
  <p:txStyles>
    <p:titleStyle>
      <a:lvl1pPr algn="l" defTabSz="914400" rtl="0" eaLnBrk="1" latinLnBrk="0" hangingPunct="1">
        <a:lnSpc>
          <a:spcPct val="90000"/>
        </a:lnSpc>
        <a:spcBef>
          <a:spcPct val="0"/>
        </a:spcBef>
        <a:buNone/>
        <a:defRPr sz="3200" b="1" i="0" kern="1200" spc="-100" baseline="0">
          <a:solidFill>
            <a:schemeClr val="tx1"/>
          </a:solidFill>
          <a:latin typeface="+mj-lt"/>
          <a:ea typeface="Arial Black" charset="0"/>
          <a:cs typeface="Arial Black" charset="0"/>
        </a:defRPr>
      </a:lvl1pPr>
    </p:titleStyle>
    <p:body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ggPMXdevelopment/ggPMX"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16.xml"/><Relationship Id="rId4" Type="http://schemas.openxmlformats.org/officeDocument/2006/relationships/image" Target="../media/image33.png"/></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2.xml"/><Relationship Id="rId1" Type="http://schemas.openxmlformats.org/officeDocument/2006/relationships/slideLayout" Target="../slideLayouts/slideLayout16.xml"/><Relationship Id="rId4" Type="http://schemas.openxmlformats.org/officeDocument/2006/relationships/image" Target="../media/image35.png"/></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4.xml"/><Relationship Id="rId1" Type="http://schemas.openxmlformats.org/officeDocument/2006/relationships/slideLayout" Target="../slideLayouts/slideLayout16.xml"/><Relationship Id="rId5" Type="http://schemas.openxmlformats.org/officeDocument/2006/relationships/image" Target="../media/image39.png"/><Relationship Id="rId4" Type="http://schemas.openxmlformats.org/officeDocument/2006/relationships/image" Target="../media/image3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image" Target="../media/image7.e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600200" y="3409950"/>
            <a:ext cx="7086600" cy="529591"/>
          </a:xfrm>
        </p:spPr>
        <p:txBody>
          <a:bodyPr/>
          <a:lstStyle/>
          <a:p>
            <a:r>
              <a:rPr lang="en-US">
                <a:solidFill>
                  <a:schemeClr val="accent1"/>
                </a:solidFill>
              </a:rPr>
              <a:t>ggPMX </a:t>
            </a:r>
            <a:br>
              <a:rPr lang="en-US"/>
            </a:br>
            <a:r>
              <a:rPr lang="en-US" sz="1400" b="1"/>
              <a:t>Efficient and Versatile R package for Pharmacometrics Model Diagnostic Plots </a:t>
            </a:r>
            <a:endParaRPr lang="en-US">
              <a:solidFill>
                <a:schemeClr val="accent1"/>
              </a:solidFill>
            </a:endParaRPr>
          </a:p>
        </p:txBody>
      </p:sp>
      <p:pic>
        <p:nvPicPr>
          <p:cNvPr id="13" name="Picture Placeholder 7"/>
          <p:cNvPicPr>
            <a:picLocks noGrp="1" noChangeAspect="1"/>
          </p:cNvPicPr>
          <p:nvPr>
            <p:ph type="pic" sz="quarter" idx="4294967295"/>
          </p:nvPr>
        </p:nvPicPr>
        <p:blipFill>
          <a:blip r:embed="rId4">
            <a:extLst>
              <a:ext uri="{28A0092B-C50C-407E-A947-70E740481C1C}">
                <a14:useLocalDpi xmlns:a14="http://schemas.microsoft.com/office/drawing/2010/main" val="0"/>
              </a:ext>
            </a:extLst>
          </a:blip>
          <a:srcRect t="1709" b="1709"/>
          <a:stretch>
            <a:fillRect/>
          </a:stretch>
        </p:blipFill>
        <p:spPr>
          <a:xfrm>
            <a:off x="2058591" y="348615"/>
            <a:ext cx="5828110" cy="2846070"/>
          </a:xfrm>
          <a:prstGeom prst="rect">
            <a:avLst/>
          </a:prstGeom>
        </p:spPr>
      </p:pic>
      <p:sp>
        <p:nvSpPr>
          <p:cNvPr id="20" name="Subtitle 2"/>
          <p:cNvSpPr>
            <a:spLocks noGrp="1"/>
          </p:cNvSpPr>
          <p:nvPr>
            <p:ph type="subTitle" idx="1"/>
          </p:nvPr>
        </p:nvSpPr>
        <p:spPr>
          <a:xfrm>
            <a:off x="1600200" y="4114800"/>
            <a:ext cx="7239000" cy="731520"/>
          </a:xfrm>
        </p:spPr>
        <p:txBody>
          <a:bodyPr/>
          <a:lstStyle/>
          <a:p>
            <a:r>
              <a:rPr lang="en-US" dirty="0">
                <a:solidFill>
                  <a:schemeClr val="accent1"/>
                </a:solidFill>
              </a:rPr>
              <a:t>Irina Baltcheva, Bruno Bieth, Matt Fiddler, Souvik Bhattacharya</a:t>
            </a:r>
          </a:p>
          <a:p>
            <a:endParaRPr lang="en-US" sz="1050" dirty="0">
              <a:solidFill>
                <a:schemeClr val="bg1">
                  <a:lumMod val="50000"/>
                </a:schemeClr>
              </a:solidFill>
            </a:endParaRPr>
          </a:p>
        </p:txBody>
      </p:sp>
      <p:sp>
        <p:nvSpPr>
          <p:cNvPr id="5" name="Rectangle 4">
            <a:extLst>
              <a:ext uri="{FF2B5EF4-FFF2-40B4-BE49-F238E27FC236}">
                <a16:creationId xmlns:a16="http://schemas.microsoft.com/office/drawing/2014/main" id="{04965EC4-3A33-42A3-B226-AE4648B5F11D}"/>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custDataLst>
      <p:tags r:id="rId1"/>
    </p:custDataLst>
    <p:extLst>
      <p:ext uri="{BB962C8B-B14F-4D97-AF65-F5344CB8AC3E}">
        <p14:creationId xmlns:p14="http://schemas.microsoft.com/office/powerpoint/2010/main" val="391943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219200" y="209550"/>
            <a:ext cx="7538676" cy="4819972"/>
          </a:xfrm>
          <a:prstGeom prst="rect">
            <a:avLst/>
          </a:prstGeom>
        </p:spPr>
      </p:pic>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10</a:t>
            </a:fld>
            <a:endParaRPr lang="uk-UA"/>
          </a:p>
        </p:txBody>
      </p:sp>
    </p:spTree>
    <p:extLst>
      <p:ext uri="{BB962C8B-B14F-4D97-AF65-F5344CB8AC3E}">
        <p14:creationId xmlns:p14="http://schemas.microsoft.com/office/powerpoint/2010/main" val="1907236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331029" y="1049383"/>
            <a:ext cx="2527662" cy="3429000"/>
          </a:xfrm>
          <a:prstGeom prst="rect">
            <a:avLst/>
          </a:prstGeom>
          <a:solidFill>
            <a:srgbClr val="FFCCC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2100" b="1">
                <a:solidFill>
                  <a:schemeClr val="tx1"/>
                </a:solidFill>
              </a:rPr>
              <a:t>Monolix</a:t>
            </a:r>
          </a:p>
          <a:p>
            <a:endParaRPr lang="en-US" sz="1200">
              <a:solidFill>
                <a:schemeClr val="tx1"/>
              </a:solidFill>
            </a:endParaRPr>
          </a:p>
          <a:p>
            <a:pPr marL="171450" indent="-171450">
              <a:spcAft>
                <a:spcPts val="600"/>
              </a:spcAft>
              <a:buFont typeface="Arial" panose="020B0604020202020204" pitchFamily="34" charset="0"/>
              <a:buChar char="•"/>
            </a:pPr>
            <a:r>
              <a:rPr lang="en-US" sz="1200">
                <a:solidFill>
                  <a:schemeClr val="tx1"/>
                </a:solidFill>
              </a:rPr>
              <a:t>Version </a:t>
            </a:r>
            <a:r>
              <a:rPr lang="en-CH" sz="1200">
                <a:solidFill>
                  <a:schemeClr val="tx1"/>
                </a:solidFill>
              </a:rPr>
              <a:t>≥ </a:t>
            </a:r>
            <a:r>
              <a:rPr lang="en-US" sz="1200">
                <a:solidFill>
                  <a:schemeClr val="tx1"/>
                </a:solidFill>
              </a:rPr>
              <a:t>2016</a:t>
            </a:r>
          </a:p>
          <a:p>
            <a:pPr marL="171450" indent="-171450">
              <a:spcAft>
                <a:spcPts val="450"/>
              </a:spcAft>
              <a:buFont typeface="Arial" panose="020B0604020202020204" pitchFamily="34" charset="0"/>
              <a:buChar char="•"/>
            </a:pPr>
            <a:r>
              <a:rPr lang="en-US" sz="1200">
                <a:solidFill>
                  <a:schemeClr val="tx1"/>
                </a:solidFill>
                <a:cs typeface="Consolas" panose="020B0609020204030204" pitchFamily="49" charset="0"/>
              </a:rPr>
              <a:t>Run at least the following Monolix tasks: </a:t>
            </a:r>
          </a:p>
          <a:p>
            <a:pPr marL="628650" lvl="1" indent="-171450">
              <a:buFont typeface="Arial" panose="020B0604020202020204" pitchFamily="34" charset="0"/>
              <a:buChar char="•"/>
            </a:pPr>
            <a:r>
              <a:rPr lang="en-US" sz="1200">
                <a:solidFill>
                  <a:schemeClr val="tx1"/>
                </a:solidFill>
                <a:cs typeface="Consolas" panose="020B0609020204030204" pitchFamily="49" charset="0"/>
              </a:rPr>
              <a:t>Population Parameters</a:t>
            </a:r>
          </a:p>
          <a:p>
            <a:pPr marL="628650" lvl="1" indent="-171450">
              <a:buFont typeface="Arial" panose="020B0604020202020204" pitchFamily="34" charset="0"/>
              <a:buChar char="•"/>
            </a:pPr>
            <a:r>
              <a:rPr lang="en-US" sz="1200">
                <a:solidFill>
                  <a:schemeClr val="tx1"/>
                </a:solidFill>
                <a:cs typeface="Consolas" panose="020B0609020204030204" pitchFamily="49" charset="0"/>
              </a:rPr>
              <a:t>EBEs</a:t>
            </a:r>
          </a:p>
          <a:p>
            <a:pPr marL="628650" lvl="1" indent="-171450">
              <a:buFont typeface="Arial" panose="020B0604020202020204" pitchFamily="34" charset="0"/>
              <a:buChar char="•"/>
            </a:pPr>
            <a:r>
              <a:rPr lang="en-US" sz="1200">
                <a:solidFill>
                  <a:schemeClr val="tx1"/>
                </a:solidFill>
                <a:cs typeface="Consolas" panose="020B0609020204030204" pitchFamily="49" charset="0"/>
              </a:rPr>
              <a:t>Standard errors</a:t>
            </a:r>
          </a:p>
          <a:p>
            <a:pPr marL="628650" lvl="1" indent="-171450">
              <a:spcAft>
                <a:spcPts val="600"/>
              </a:spcAft>
              <a:buFont typeface="Arial" panose="020B0604020202020204" pitchFamily="34" charset="0"/>
              <a:buChar char="•"/>
            </a:pPr>
            <a:r>
              <a:rPr lang="en-US" sz="1200">
                <a:solidFill>
                  <a:schemeClr val="tx1"/>
                </a:solidFill>
                <a:cs typeface="Consolas" panose="020B0609020204030204" pitchFamily="49" charset="0"/>
              </a:rPr>
              <a:t>Plots</a:t>
            </a:r>
          </a:p>
          <a:p>
            <a:pPr marL="171450" indent="-171450">
              <a:spcAft>
                <a:spcPts val="600"/>
              </a:spcAft>
              <a:buFont typeface="Arial" panose="020B0604020202020204" pitchFamily="34" charset="0"/>
              <a:buChar char="•"/>
            </a:pPr>
            <a:r>
              <a:rPr lang="en-US" sz="1200">
                <a:solidFill>
                  <a:schemeClr val="tx1"/>
                </a:solidFill>
              </a:rPr>
              <a:t>Export Chart data</a:t>
            </a:r>
          </a:p>
          <a:p>
            <a:pPr marL="171450" indent="-171450">
              <a:buFont typeface="Arial" panose="020B0604020202020204" pitchFamily="34" charset="0"/>
              <a:buChar char="•"/>
            </a:pPr>
            <a:r>
              <a:rPr lang="en-US" sz="1200">
                <a:solidFill>
                  <a:schemeClr val="tx1"/>
                </a:solidFill>
                <a:cs typeface="Consolas" panose="020B0609020204030204" pitchFamily="49" charset="0"/>
              </a:rPr>
              <a:t>Select at least the following plots to be displayed and saved: </a:t>
            </a:r>
          </a:p>
          <a:p>
            <a:pPr marL="628650" lvl="1" indent="-171450">
              <a:buFont typeface="Arial" panose="020B0604020202020204" pitchFamily="34" charset="0"/>
              <a:buChar char="•"/>
            </a:pPr>
            <a:r>
              <a:rPr lang="en-US" sz="1200" b="1">
                <a:solidFill>
                  <a:schemeClr val="tx1"/>
                </a:solidFill>
                <a:cs typeface="Consolas" panose="020B0609020204030204" pitchFamily="49" charset="0"/>
              </a:rPr>
              <a:t>individual fits</a:t>
            </a:r>
            <a:r>
              <a:rPr lang="en-US" sz="1200">
                <a:solidFill>
                  <a:schemeClr val="tx1"/>
                </a:solidFill>
                <a:cs typeface="Consolas" panose="020B0609020204030204" pitchFamily="49" charset="0"/>
              </a:rPr>
              <a:t> and </a:t>
            </a:r>
          </a:p>
          <a:p>
            <a:pPr marL="628650" lvl="1" indent="-171450">
              <a:buFont typeface="Arial" panose="020B0604020202020204" pitchFamily="34" charset="0"/>
              <a:buChar char="•"/>
            </a:pPr>
            <a:r>
              <a:rPr lang="en-US" sz="1200" b="1">
                <a:solidFill>
                  <a:schemeClr val="tx1"/>
                </a:solidFill>
                <a:cs typeface="Consolas" panose="020B0609020204030204" pitchFamily="49" charset="0"/>
              </a:rPr>
              <a:t>scatter plot of the residuals</a:t>
            </a:r>
            <a:endParaRPr lang="en-US" sz="1200">
              <a:solidFill>
                <a:schemeClr val="tx1"/>
              </a:solidFill>
            </a:endParaRPr>
          </a:p>
          <a:p>
            <a:pPr algn="ctr"/>
            <a:endParaRPr lang="en-US">
              <a:solidFill>
                <a:schemeClr val="tx1"/>
              </a:solidFill>
            </a:endParaRPr>
          </a:p>
        </p:txBody>
      </p:sp>
      <p:sp>
        <p:nvSpPr>
          <p:cNvPr id="2" name="Title 1"/>
          <p:cNvSpPr>
            <a:spLocks noGrp="1"/>
          </p:cNvSpPr>
          <p:nvPr>
            <p:ph type="title"/>
          </p:nvPr>
        </p:nvSpPr>
        <p:spPr>
          <a:xfrm>
            <a:off x="613954" y="342900"/>
            <a:ext cx="8072845" cy="476250"/>
          </a:xfrm>
        </p:spPr>
        <p:txBody>
          <a:bodyPr>
            <a:normAutofit/>
          </a:bodyPr>
          <a:lstStyle/>
          <a:p>
            <a:r>
              <a:rPr lang="en-US" sz="2800"/>
              <a:t>Software-Specific Requirements</a:t>
            </a:r>
          </a:p>
        </p:txBody>
      </p:sp>
      <p:sp>
        <p:nvSpPr>
          <p:cNvPr id="10" name="Rectangle 9"/>
          <p:cNvSpPr/>
          <p:nvPr/>
        </p:nvSpPr>
        <p:spPr>
          <a:xfrm>
            <a:off x="613955" y="1047750"/>
            <a:ext cx="2527662" cy="3429000"/>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a:solidFill>
                  <a:schemeClr val="tx1"/>
                </a:solidFill>
              </a:rPr>
              <a:t>NONMEM</a:t>
            </a:r>
          </a:p>
          <a:p>
            <a:endParaRPr lang="en-US" b="1">
              <a:solidFill>
                <a:schemeClr val="tx1"/>
              </a:solidFill>
            </a:endParaRPr>
          </a:p>
          <a:p>
            <a:pPr marL="171450" indent="-171450">
              <a:spcAft>
                <a:spcPts val="600"/>
              </a:spcAft>
              <a:buFont typeface="Arial" panose="020B0604020202020204" pitchFamily="34" charset="0"/>
              <a:buChar char="•"/>
            </a:pPr>
            <a:r>
              <a:rPr lang="en-US" sz="1200">
                <a:solidFill>
                  <a:schemeClr val="tx1"/>
                </a:solidFill>
              </a:rPr>
              <a:t>Version </a:t>
            </a:r>
            <a:r>
              <a:rPr lang="en-CH" sz="1200">
                <a:solidFill>
                  <a:schemeClr val="tx1"/>
                </a:solidFill>
              </a:rPr>
              <a:t>≥</a:t>
            </a:r>
            <a:r>
              <a:rPr lang="en-US" sz="1200">
                <a:solidFill>
                  <a:schemeClr val="tx1"/>
                </a:solidFill>
              </a:rPr>
              <a:t> 7.2</a:t>
            </a:r>
          </a:p>
          <a:p>
            <a:pPr marL="171450" indent="-171450">
              <a:spcAft>
                <a:spcPts val="600"/>
              </a:spcAft>
              <a:buFont typeface="Arial" panose="020B0604020202020204" pitchFamily="34" charset="0"/>
              <a:buChar char="•"/>
            </a:pPr>
            <a:r>
              <a:rPr lang="en-US" sz="1200">
                <a:solidFill>
                  <a:schemeClr val="tx1"/>
                </a:solidFill>
              </a:rPr>
              <a:t>Same output table setting as </a:t>
            </a:r>
            <a:r>
              <a:rPr lang="en-US" sz="1200" err="1">
                <a:solidFill>
                  <a:schemeClr val="tx1"/>
                </a:solidFill>
              </a:rPr>
              <a:t>xpose</a:t>
            </a:r>
            <a:endParaRPr lang="en-US" sz="1200">
              <a:solidFill>
                <a:schemeClr val="tx1"/>
              </a:solidFill>
            </a:endParaRPr>
          </a:p>
          <a:p>
            <a:pPr algn="ctr"/>
            <a:endParaRPr lang="en-US"/>
          </a:p>
        </p:txBody>
      </p:sp>
      <p:sp>
        <p:nvSpPr>
          <p:cNvPr id="11" name="Rectangle 10"/>
          <p:cNvSpPr/>
          <p:nvPr/>
        </p:nvSpPr>
        <p:spPr>
          <a:xfrm>
            <a:off x="6048103" y="1047750"/>
            <a:ext cx="2527662" cy="3429000"/>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a:solidFill>
                  <a:schemeClr val="tx1"/>
                </a:solidFill>
              </a:rPr>
              <a:t>nlmixr/nlmxir2</a:t>
            </a:r>
          </a:p>
          <a:p>
            <a:endParaRPr lang="en-US" sz="1200" b="1">
              <a:solidFill>
                <a:schemeClr val="tx1"/>
              </a:solidFill>
            </a:endParaRPr>
          </a:p>
          <a:p>
            <a:pPr marL="171450" indent="-171450">
              <a:spcAft>
                <a:spcPts val="600"/>
              </a:spcAft>
              <a:buFont typeface="Arial" panose="020B0604020202020204" pitchFamily="34" charset="0"/>
              <a:buChar char="•"/>
            </a:pPr>
            <a:r>
              <a:rPr lang="en-US" sz="1200">
                <a:solidFill>
                  <a:schemeClr val="tx1"/>
                </a:solidFill>
              </a:rPr>
              <a:t>nlmixr &gt; 2.0 for censoring support</a:t>
            </a:r>
          </a:p>
          <a:p>
            <a:pPr marL="171450" indent="-171450">
              <a:spcAft>
                <a:spcPts val="600"/>
              </a:spcAft>
              <a:buFont typeface="Arial" panose="020B0604020202020204" pitchFamily="34" charset="0"/>
              <a:buChar char="•"/>
            </a:pPr>
            <a:r>
              <a:rPr lang="en-US" sz="1200">
                <a:solidFill>
                  <a:schemeClr val="tx1"/>
                </a:solidFill>
              </a:rPr>
              <a:t>nlmixr output object</a:t>
            </a:r>
          </a:p>
          <a:p>
            <a:pPr marL="171450" indent="-171450" algn="just">
              <a:buFont typeface="Arial" panose="020B0604020202020204" pitchFamily="34" charset="0"/>
              <a:buChar char="•"/>
            </a:pPr>
            <a:r>
              <a:rPr lang="en-US" sz="1200">
                <a:solidFill>
                  <a:schemeClr val="tx1"/>
                </a:solidFill>
              </a:rPr>
              <a:t>turn on/off generation of a VPC when creating the ggPMX controller</a:t>
            </a:r>
          </a:p>
          <a:p>
            <a:endParaRPr lang="en-US" b="1">
              <a:solidFill>
                <a:schemeClr val="tx1"/>
              </a:solidFill>
            </a:endParaRPr>
          </a:p>
          <a:p>
            <a:endParaRPr lang="en-US" b="1">
              <a:solidFill>
                <a:schemeClr val="tx1"/>
              </a:solidFill>
            </a:endParaRPr>
          </a:p>
        </p:txBody>
      </p:sp>
      <p:sp>
        <p:nvSpPr>
          <p:cNvPr id="3" name="Footer Placeholder 2"/>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11</a:t>
            </a:fld>
            <a:endParaRPr lang="uk-UA"/>
          </a:p>
        </p:txBody>
      </p:sp>
      <p:sp>
        <p:nvSpPr>
          <p:cNvPr id="8" name="Rectangle 7">
            <a:extLst>
              <a:ext uri="{FF2B5EF4-FFF2-40B4-BE49-F238E27FC236}">
                <a16:creationId xmlns:a16="http://schemas.microsoft.com/office/drawing/2014/main" id="{1EF41B9F-7982-4872-B927-E573844DF3F3}"/>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19452093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EFE3B8D-A8F8-5E47-A410-E8C613D2462C}"/>
              </a:ext>
            </a:extLst>
          </p:cNvPr>
          <p:cNvSpPr/>
          <p:nvPr/>
        </p:nvSpPr>
        <p:spPr>
          <a:xfrm>
            <a:off x="306388" y="1134719"/>
            <a:ext cx="8474074" cy="3785652"/>
          </a:xfrm>
          <a:prstGeom prst="rect">
            <a:avLst/>
          </a:prstGeom>
          <a:solidFill>
            <a:schemeClr val="accent4">
              <a:lumMod val="20000"/>
              <a:lumOff val="80000"/>
            </a:schemeClr>
          </a:solidFill>
        </p:spPr>
        <p:txBody>
          <a:bodyPr wrap="square">
            <a:spAutoFit/>
          </a:bodyPr>
          <a:lstStyle/>
          <a:p>
            <a:r>
              <a:rPr lang="en-US" sz="1200" b="1" dirty="0"/>
              <a:t>library</a:t>
            </a:r>
            <a:r>
              <a:rPr lang="en-US" sz="1200" dirty="0"/>
              <a:t>(ggPMX) </a:t>
            </a:r>
          </a:p>
          <a:p>
            <a:r>
              <a:rPr lang="en-US" sz="1200" b="1" dirty="0"/>
              <a:t>library</a:t>
            </a:r>
            <a:r>
              <a:rPr lang="en-US" sz="1200" dirty="0"/>
              <a:t>(nlmixr)</a:t>
            </a:r>
          </a:p>
          <a:p>
            <a:endParaRPr lang="en-US" sz="1200" dirty="0"/>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p>
          <a:p>
            <a:r>
              <a:rPr lang="en-US" sz="1200" dirty="0" err="1"/>
              <a:t>one.compartment</a:t>
            </a:r>
            <a:r>
              <a:rPr lang="en-US" sz="1200" dirty="0"/>
              <a:t> &lt;- </a:t>
            </a:r>
            <a:r>
              <a:rPr lang="en-US" sz="1200" b="1" dirty="0"/>
              <a:t>function</a:t>
            </a:r>
            <a:r>
              <a:rPr lang="en-US" sz="1200" dirty="0"/>
              <a:t>() { </a:t>
            </a:r>
            <a:r>
              <a:rPr lang="en-US" sz="1200" b="1" dirty="0" err="1"/>
              <a:t>ini</a:t>
            </a:r>
            <a:r>
              <a:rPr lang="en-US" sz="1200" dirty="0"/>
              <a:t>({ </a:t>
            </a:r>
            <a:r>
              <a:rPr lang="en-US" sz="1200" dirty="0" err="1"/>
              <a:t>tka</a:t>
            </a:r>
            <a:r>
              <a:rPr lang="en-US" sz="1200" dirty="0"/>
              <a:t> &lt;- 0.45 </a:t>
            </a:r>
            <a:r>
              <a:rPr lang="en-US" sz="1200" i="1" dirty="0"/>
              <a:t># Log Ka</a:t>
            </a:r>
            <a:r>
              <a:rPr lang="en-US" sz="1200" dirty="0"/>
              <a:t> </a:t>
            </a:r>
            <a:r>
              <a:rPr lang="en-US" sz="1200" dirty="0" err="1"/>
              <a:t>tcl</a:t>
            </a:r>
            <a:r>
              <a:rPr lang="en-US" sz="1200" dirty="0"/>
              <a:t> &lt;- 1 </a:t>
            </a:r>
            <a:r>
              <a:rPr lang="en-US" sz="1200" i="1" dirty="0"/>
              <a:t># Log Cl</a:t>
            </a:r>
            <a:r>
              <a:rPr lang="en-US" sz="1200" dirty="0"/>
              <a:t> tv &lt;- 3.45 </a:t>
            </a:r>
            <a:r>
              <a:rPr lang="en-US" sz="1200" i="1" dirty="0"/>
              <a:t># Log V</a:t>
            </a:r>
            <a:r>
              <a:rPr lang="en-US" sz="1200" dirty="0"/>
              <a:t> </a:t>
            </a:r>
            <a:r>
              <a:rPr lang="en-US" sz="1200" dirty="0" err="1"/>
              <a:t>eta.ka</a:t>
            </a:r>
            <a:r>
              <a:rPr lang="en-US" sz="1200" dirty="0"/>
              <a:t> ~ 0.6 eta.cl ~ 0.3 </a:t>
            </a:r>
            <a:r>
              <a:rPr lang="en-US" sz="1200" dirty="0" err="1"/>
              <a:t>eta.v</a:t>
            </a:r>
            <a:r>
              <a:rPr lang="en-US" sz="1200" dirty="0"/>
              <a:t> ~ 0.1 add.sd &lt;- 0.7 }) </a:t>
            </a:r>
            <a:r>
              <a:rPr lang="en-US" sz="1200" b="1" dirty="0"/>
              <a:t>model</a:t>
            </a:r>
            <a:r>
              <a:rPr lang="en-US" sz="1200" dirty="0"/>
              <a:t>({ ka &lt;- </a:t>
            </a:r>
            <a:r>
              <a:rPr lang="en-US" sz="1200" b="1" dirty="0"/>
              <a:t>exp</a:t>
            </a:r>
            <a:r>
              <a:rPr lang="en-US" sz="1200" dirty="0"/>
              <a:t>(</a:t>
            </a:r>
            <a:r>
              <a:rPr lang="en-US" sz="1200" dirty="0" err="1"/>
              <a:t>tka</a:t>
            </a:r>
            <a:r>
              <a:rPr lang="en-US" sz="1200" dirty="0"/>
              <a:t> + </a:t>
            </a:r>
            <a:r>
              <a:rPr lang="en-US" sz="1200" dirty="0" err="1"/>
              <a:t>eta.ka</a:t>
            </a:r>
            <a:r>
              <a:rPr lang="en-US" sz="1200" dirty="0"/>
              <a:t>) cl &lt;- </a:t>
            </a:r>
            <a:r>
              <a:rPr lang="en-US" sz="1200" b="1" dirty="0"/>
              <a:t>exp</a:t>
            </a:r>
            <a:r>
              <a:rPr lang="en-US" sz="1200" dirty="0"/>
              <a:t>(</a:t>
            </a:r>
            <a:r>
              <a:rPr lang="en-US" sz="1200" dirty="0" err="1"/>
              <a:t>tcl</a:t>
            </a:r>
            <a:r>
              <a:rPr lang="en-US" sz="1200" dirty="0"/>
              <a:t> + eta.cl) v &lt;- </a:t>
            </a:r>
            <a:r>
              <a:rPr lang="en-US" sz="1200" b="1" dirty="0"/>
              <a:t>exp</a:t>
            </a:r>
            <a:r>
              <a:rPr lang="en-US" sz="1200" dirty="0"/>
              <a:t>(tv + </a:t>
            </a:r>
            <a:r>
              <a:rPr lang="en-US" sz="1200" dirty="0" err="1"/>
              <a:t>eta.v</a:t>
            </a:r>
            <a:r>
              <a:rPr lang="en-US" sz="1200" dirty="0"/>
              <a:t>) d/</a:t>
            </a:r>
            <a:r>
              <a:rPr lang="en-US" sz="1200" b="1" dirty="0"/>
              <a:t>dt</a:t>
            </a:r>
            <a:r>
              <a:rPr lang="en-US" sz="1200" dirty="0"/>
              <a:t>(depot) = -ka * depot d/</a:t>
            </a:r>
            <a:r>
              <a:rPr lang="en-US" sz="1200" b="1" dirty="0"/>
              <a:t>dt</a:t>
            </a:r>
            <a:r>
              <a:rPr lang="en-US" sz="1200" dirty="0"/>
              <a:t>(center) = ka * depot - cl / v * center cp = center / v cp ~ </a:t>
            </a:r>
            <a:r>
              <a:rPr lang="en-US" sz="1200" b="1" dirty="0"/>
              <a:t>add</a:t>
            </a:r>
            <a:r>
              <a:rPr lang="en-US" sz="1200" dirty="0"/>
              <a:t>(add.sd) }) }</a:t>
            </a:r>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solidFill>
                <a:srgbClr val="000000"/>
              </a:solidFill>
              <a:latin typeface="Consolas" panose="020B0609020204030204" pitchFamily="49" charset="0"/>
              <a:cs typeface="Consolas" panose="020B0609020204030204" pitchFamily="49" charset="0"/>
            </a:endParaRPr>
          </a:p>
          <a:p>
            <a:r>
              <a:rPr lang="en-US" sz="1200" dirty="0">
                <a:solidFill>
                  <a:srgbClr val="000000"/>
                </a:solidFill>
                <a:latin typeface="Consolas" panose="020B0609020204030204" pitchFamily="49" charset="0"/>
                <a:cs typeface="Consolas" panose="020B0609020204030204" pitchFamily="49" charset="0"/>
              </a:rPr>
              <a:t>fit &lt;- nlmixr(</a:t>
            </a:r>
            <a:r>
              <a:rPr lang="en-US" sz="1200" dirty="0" err="1">
                <a:solidFill>
                  <a:srgbClr val="214A88"/>
                </a:solidFill>
                <a:latin typeface="Consolas" panose="020B0609020204030204" pitchFamily="49" charset="0"/>
                <a:cs typeface="Consolas" panose="020B0609020204030204" pitchFamily="49" charset="0"/>
              </a:rPr>
              <a:t>one.compartment</a:t>
            </a:r>
            <a:r>
              <a:rPr lang="en-US" sz="1200" dirty="0">
                <a:solidFill>
                  <a:srgbClr val="000000"/>
                </a:solidFill>
                <a:latin typeface="Consolas" panose="020B0609020204030204" pitchFamily="49" charset="0"/>
                <a:cs typeface="Consolas" panose="020B0609020204030204" pitchFamily="49" charset="0"/>
              </a:rPr>
              <a:t>, </a:t>
            </a:r>
            <a:r>
              <a:rPr lang="en-US" sz="1200" dirty="0">
                <a:solidFill>
                  <a:srgbClr val="214A88"/>
                </a:solidFill>
                <a:latin typeface="Consolas" panose="020B0609020204030204" pitchFamily="49" charset="0"/>
                <a:cs typeface="Consolas" panose="020B0609020204030204" pitchFamily="49" charset="0"/>
              </a:rPr>
              <a:t>data</a:t>
            </a:r>
            <a:r>
              <a:rPr lang="en-US" sz="1200" dirty="0">
                <a:solidFill>
                  <a:srgbClr val="000000"/>
                </a:solidFill>
                <a:latin typeface="Consolas" panose="020B0609020204030204" pitchFamily="49" charset="0"/>
                <a:cs typeface="Consolas" panose="020B0609020204030204" pitchFamily="49" charset="0"/>
              </a:rPr>
              <a:t>, </a:t>
            </a:r>
            <a:r>
              <a:rPr lang="en-US" sz="1200" dirty="0" err="1">
                <a:solidFill>
                  <a:srgbClr val="000000"/>
                </a:solidFill>
                <a:latin typeface="Consolas" panose="020B0609020204030204" pitchFamily="49" charset="0"/>
                <a:cs typeface="Consolas" panose="020B0609020204030204" pitchFamily="49" charset="0"/>
              </a:rPr>
              <a:t>est</a:t>
            </a:r>
            <a:r>
              <a:rPr lang="en-US" sz="1200" dirty="0">
                <a:solidFill>
                  <a:srgbClr val="000000"/>
                </a:solidFill>
                <a:latin typeface="Consolas" panose="020B0609020204030204" pitchFamily="49" charset="0"/>
                <a:cs typeface="Consolas" panose="020B0609020204030204" pitchFamily="49" charset="0"/>
              </a:rPr>
              <a:t>=</a:t>
            </a:r>
            <a:r>
              <a:rPr lang="en-US" sz="1200" dirty="0">
                <a:solidFill>
                  <a:srgbClr val="4F9A05"/>
                </a:solidFill>
                <a:latin typeface="Consolas" panose="020B0609020204030204" pitchFamily="49" charset="0"/>
                <a:cs typeface="Consolas" panose="020B0609020204030204" pitchFamily="49" charset="0"/>
              </a:rPr>
              <a:t> "</a:t>
            </a:r>
            <a:r>
              <a:rPr lang="en-US" sz="1200" dirty="0" err="1">
                <a:solidFill>
                  <a:srgbClr val="4F9A05"/>
                </a:solidFill>
                <a:latin typeface="Consolas" panose="020B0609020204030204" pitchFamily="49" charset="0"/>
                <a:cs typeface="Consolas" panose="020B0609020204030204" pitchFamily="49" charset="0"/>
              </a:rPr>
              <a:t>saem</a:t>
            </a:r>
            <a:r>
              <a:rPr lang="en-US" sz="1200" dirty="0">
                <a:solidFill>
                  <a:srgbClr val="4F9A05"/>
                </a:solidFill>
                <a:latin typeface="Consolas" panose="020B0609020204030204" pitchFamily="49" charset="0"/>
                <a:cs typeface="Consolas" panose="020B0609020204030204" pitchFamily="49" charset="0"/>
              </a:rPr>
              <a:t>" ,</a:t>
            </a:r>
            <a:r>
              <a:rPr lang="en-US" sz="1200" dirty="0">
                <a:solidFill>
                  <a:srgbClr val="000000"/>
                </a:solidFill>
                <a:latin typeface="Consolas" panose="020B0609020204030204" pitchFamily="49" charset="0"/>
                <a:cs typeface="Consolas" panose="020B0609020204030204" pitchFamily="49" charset="0"/>
              </a:rPr>
              <a:t>control=list(print=0))</a:t>
            </a:r>
          </a:p>
          <a:p>
            <a:r>
              <a:rPr lang="en-US" sz="1200" dirty="0" err="1">
                <a:solidFill>
                  <a:srgbClr val="000000"/>
                </a:solidFill>
                <a:latin typeface="Consolas" panose="020B0609020204030204" pitchFamily="49" charset="0"/>
                <a:cs typeface="Consolas" panose="020B0609020204030204" pitchFamily="49" charset="0"/>
              </a:rPr>
              <a:t>saveRDS</a:t>
            </a:r>
            <a:r>
              <a:rPr lang="en-US" sz="1200" dirty="0">
                <a:solidFill>
                  <a:srgbClr val="000000"/>
                </a:solidFill>
                <a:latin typeface="Consolas" panose="020B0609020204030204" pitchFamily="49" charset="0"/>
                <a:cs typeface="Consolas" panose="020B0609020204030204" pitchFamily="49" charset="0"/>
              </a:rPr>
              <a:t>(fit,"</a:t>
            </a:r>
            <a:r>
              <a:rPr lang="en-US" sz="1200" dirty="0" err="1">
                <a:solidFill>
                  <a:srgbClr val="000000"/>
                </a:solidFill>
                <a:latin typeface="Consolas" panose="020B0609020204030204" pitchFamily="49" charset="0"/>
                <a:cs typeface="Consolas" panose="020B0609020204030204" pitchFamily="49" charset="0"/>
              </a:rPr>
              <a:t>fit.rds</a:t>
            </a:r>
            <a:r>
              <a:rPr lang="en-US" sz="1200" dirty="0">
                <a:solidFill>
                  <a:srgbClr val="000000"/>
                </a:solidFill>
                <a:latin typeface="Consolas" panose="020B0609020204030204" pitchFamily="49" charset="0"/>
                <a:cs typeface="Consolas" panose="020B0609020204030204" pitchFamily="49" charset="0"/>
              </a:rPr>
              <a:t>")</a:t>
            </a:r>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solidFill>
                <a:srgbClr val="000000"/>
              </a:solidFill>
              <a:latin typeface="Consolas" panose="020B0609020204030204" pitchFamily="49" charset="0"/>
              <a:cs typeface="Consolas" panose="020B0609020204030204" pitchFamily="49" charset="0"/>
            </a:endParaRPr>
          </a:p>
          <a:p>
            <a:r>
              <a:rPr lang="en-US" sz="1200" dirty="0">
                <a:solidFill>
                  <a:srgbClr val="000000"/>
                </a:solidFill>
                <a:latin typeface="Consolas" panose="020B0609020204030204" pitchFamily="49" charset="0"/>
                <a:cs typeface="Consolas" panose="020B0609020204030204" pitchFamily="49" charset="0"/>
              </a:rPr>
              <a:t>ctr = </a:t>
            </a:r>
            <a:r>
              <a:rPr lang="en-US" sz="1200" b="1" dirty="0" err="1">
                <a:solidFill>
                  <a:srgbClr val="214A88"/>
                </a:solidFill>
                <a:latin typeface="Consolas" panose="020B0609020204030204" pitchFamily="49" charset="0"/>
                <a:cs typeface="Consolas" panose="020B0609020204030204" pitchFamily="49" charset="0"/>
              </a:rPr>
              <a:t>pmx_nlmxir</a:t>
            </a:r>
            <a:r>
              <a:rPr lang="en-US" sz="1200" dirty="0">
                <a:solidFill>
                  <a:srgbClr val="000000"/>
                </a:solidFill>
                <a:latin typeface="Consolas" panose="020B0609020204030204" pitchFamily="49" charset="0"/>
                <a:cs typeface="Consolas" panose="020B0609020204030204" pitchFamily="49" charset="0"/>
              </a:rPr>
              <a:t>(</a:t>
            </a:r>
            <a:r>
              <a:rPr lang="en-US" sz="1200" dirty="0">
                <a:solidFill>
                  <a:srgbClr val="214A88"/>
                </a:solidFill>
                <a:latin typeface="Consolas" panose="020B0609020204030204" pitchFamily="49" charset="0"/>
                <a:cs typeface="Consolas" panose="020B0609020204030204" pitchFamily="49" charset="0"/>
              </a:rPr>
              <a:t>fit, </a:t>
            </a:r>
            <a:r>
              <a:rPr lang="en-US" sz="1200" dirty="0" err="1">
                <a:solidFill>
                  <a:srgbClr val="214A88"/>
                </a:solidFill>
                <a:latin typeface="Consolas" panose="020B0609020204030204" pitchFamily="49" charset="0"/>
                <a:cs typeface="Consolas" panose="020B0609020204030204" pitchFamily="49" charset="0"/>
              </a:rPr>
              <a:t>vpc</a:t>
            </a:r>
            <a:r>
              <a:rPr lang="en-US" sz="1200" dirty="0">
                <a:solidFill>
                  <a:srgbClr val="214A88"/>
                </a:solidFill>
                <a:latin typeface="Consolas" panose="020B0609020204030204" pitchFamily="49" charset="0"/>
                <a:cs typeface="Consolas" panose="020B0609020204030204" pitchFamily="49" charset="0"/>
              </a:rPr>
              <a:t>=</a:t>
            </a:r>
            <a:r>
              <a:rPr lang="en-US" sz="1200" dirty="0">
                <a:solidFill>
                  <a:srgbClr val="4F9A05"/>
                </a:solidFill>
                <a:latin typeface="Consolas" panose="020B0609020204030204" pitchFamily="49" charset="0"/>
                <a:cs typeface="Consolas" panose="020B0609020204030204" pitchFamily="49" charset="0"/>
              </a:rPr>
              <a:t> FALSE</a:t>
            </a:r>
            <a:r>
              <a:rPr lang="en-US" sz="1200" dirty="0">
                <a:solidFill>
                  <a:srgbClr val="000000"/>
                </a:solidFill>
                <a:latin typeface="Consolas" panose="020B0609020204030204" pitchFamily="49" charset="0"/>
                <a:cs typeface="Consolas" panose="020B0609020204030204" pitchFamily="49" charset="0"/>
              </a:rPr>
              <a:t>)</a:t>
            </a:r>
          </a:p>
          <a:p>
            <a:r>
              <a:rPr lang="en-US" sz="1200" dirty="0">
                <a:solidFill>
                  <a:srgbClr val="24292E"/>
                </a:solidFill>
                <a:latin typeface="SFMono-Regular"/>
              </a:rPr>
              <a:t>ctr %</a:t>
            </a:r>
            <a:r>
              <a:rPr lang="en-US" sz="1200" dirty="0">
                <a:solidFill>
                  <a:srgbClr val="D73A49"/>
                </a:solidFill>
                <a:latin typeface="SFMono-Regular"/>
              </a:rPr>
              <a:t>&gt;</a:t>
            </a:r>
            <a:r>
              <a:rPr lang="en-US" sz="1200" dirty="0">
                <a:solidFill>
                  <a:srgbClr val="24292E"/>
                </a:solidFill>
                <a:latin typeface="SFMono-Regular"/>
              </a:rPr>
              <a:t>% </a:t>
            </a:r>
            <a:r>
              <a:rPr lang="en-US" sz="1200" dirty="0" err="1">
                <a:solidFill>
                  <a:srgbClr val="24292E"/>
                </a:solidFill>
                <a:latin typeface="SFMono-Regular"/>
              </a:rPr>
              <a:t>pmx_report</a:t>
            </a:r>
            <a:r>
              <a:rPr lang="en-US" sz="1200" dirty="0">
                <a:solidFill>
                  <a:srgbClr val="24292E"/>
                </a:solidFill>
                <a:latin typeface="SFMono-Regular"/>
              </a:rPr>
              <a:t>(</a:t>
            </a:r>
            <a:r>
              <a:rPr lang="en-US" sz="1200" dirty="0">
                <a:solidFill>
                  <a:srgbClr val="032F62"/>
                </a:solidFill>
                <a:latin typeface="SFMono-Regular"/>
              </a:rPr>
              <a:t>"</a:t>
            </a:r>
            <a:r>
              <a:rPr lang="en-US" sz="1200" dirty="0" err="1">
                <a:solidFill>
                  <a:srgbClr val="032F62"/>
                </a:solidFill>
                <a:latin typeface="SFMono-Regular"/>
              </a:rPr>
              <a:t>nlmixr_report</a:t>
            </a:r>
            <a:r>
              <a:rPr lang="en-US" sz="1200" dirty="0">
                <a:solidFill>
                  <a:srgbClr val="032F62"/>
                </a:solidFill>
                <a:latin typeface="SFMono-Regular"/>
              </a:rPr>
              <a:t>"</a:t>
            </a:r>
            <a:r>
              <a:rPr lang="en-US" sz="1200" dirty="0">
                <a:solidFill>
                  <a:srgbClr val="24292E"/>
                </a:solidFill>
                <a:latin typeface="SFMono-Regular"/>
              </a:rPr>
              <a:t>,</a:t>
            </a:r>
            <a:r>
              <a:rPr lang="en-US" sz="1200" dirty="0">
                <a:solidFill>
                  <a:srgbClr val="032F62"/>
                </a:solidFill>
                <a:latin typeface="SFMono-Regular"/>
              </a:rPr>
              <a:t>"."</a:t>
            </a:r>
            <a:r>
              <a:rPr lang="en-US" sz="1200" dirty="0">
                <a:solidFill>
                  <a:srgbClr val="24292E"/>
                </a:solidFill>
                <a:latin typeface="SFMono-Regular"/>
              </a:rPr>
              <a:t>)</a:t>
            </a:r>
          </a:p>
          <a:p>
            <a:endParaRPr lang="en-US" sz="1200" dirty="0">
              <a:solidFill>
                <a:srgbClr val="000000"/>
              </a:solidFill>
              <a:latin typeface="Consolas" panose="020B0609020204030204" pitchFamily="49" charset="0"/>
              <a:cs typeface="Consolas" panose="020B0609020204030204" pitchFamily="49" charset="0"/>
            </a:endParaRPr>
          </a:p>
          <a:p>
            <a:endParaRPr lang="en-US" sz="1200" dirty="0">
              <a:solidFill>
                <a:srgbClr val="000000"/>
              </a:solidFill>
              <a:latin typeface="Consolas" panose="020B0609020204030204" pitchFamily="49" charset="0"/>
              <a:cs typeface="Consolas" panose="020B0609020204030204" pitchFamily="49" charset="0"/>
            </a:endParaRPr>
          </a:p>
        </p:txBody>
      </p:sp>
      <p:sp>
        <p:nvSpPr>
          <p:cNvPr id="6" name="Title 1">
            <a:extLst>
              <a:ext uri="{FF2B5EF4-FFF2-40B4-BE49-F238E27FC236}">
                <a16:creationId xmlns:a16="http://schemas.microsoft.com/office/drawing/2014/main" id="{FFF0893E-0D67-CC45-BF74-A0254AE63DC0}"/>
              </a:ext>
            </a:extLst>
          </p:cNvPr>
          <p:cNvSpPr>
            <a:spLocks noGrp="1"/>
          </p:cNvSpPr>
          <p:nvPr>
            <p:ph type="title"/>
          </p:nvPr>
        </p:nvSpPr>
        <p:spPr>
          <a:xfrm>
            <a:off x="457200" y="229420"/>
            <a:ext cx="8229600" cy="960919"/>
          </a:xfrm>
        </p:spPr>
        <p:txBody>
          <a:bodyPr>
            <a:normAutofit/>
          </a:bodyPr>
          <a:lstStyle/>
          <a:p>
            <a:r>
              <a:rPr lang="en-US" dirty="0"/>
              <a:t>How to create a controller? </a:t>
            </a:r>
            <a:br>
              <a:rPr lang="en-US" dirty="0"/>
            </a:br>
            <a:endParaRPr lang="en-US" dirty="0">
              <a:solidFill>
                <a:schemeClr val="accent2"/>
              </a:solidFill>
            </a:endParaRPr>
          </a:p>
        </p:txBody>
      </p:sp>
      <p:sp>
        <p:nvSpPr>
          <p:cNvPr id="7" name="Rectangle 6">
            <a:extLst>
              <a:ext uri="{FF2B5EF4-FFF2-40B4-BE49-F238E27FC236}">
                <a16:creationId xmlns:a16="http://schemas.microsoft.com/office/drawing/2014/main" id="{F9FE040E-4A7E-9143-93C1-37FD61617F01}"/>
              </a:ext>
            </a:extLst>
          </p:cNvPr>
          <p:cNvSpPr/>
          <p:nvPr/>
        </p:nvSpPr>
        <p:spPr>
          <a:xfrm>
            <a:off x="405088" y="1546815"/>
            <a:ext cx="4495800"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1600"/>
              <a:t>#Define the one compartmental model for </a:t>
            </a:r>
            <a:r>
              <a:rPr lang="en-US" sz="1600" err="1"/>
              <a:t>nlmixr</a:t>
            </a:r>
            <a:endParaRPr lang="en-US" sz="1600"/>
          </a:p>
        </p:txBody>
      </p:sp>
      <p:sp>
        <p:nvSpPr>
          <p:cNvPr id="8" name="Rectangle 7">
            <a:extLst>
              <a:ext uri="{FF2B5EF4-FFF2-40B4-BE49-F238E27FC236}">
                <a16:creationId xmlns:a16="http://schemas.microsoft.com/office/drawing/2014/main" id="{7052A852-F737-B341-9BE0-9ED29078CC29}"/>
              </a:ext>
            </a:extLst>
          </p:cNvPr>
          <p:cNvSpPr/>
          <p:nvPr/>
        </p:nvSpPr>
        <p:spPr>
          <a:xfrm>
            <a:off x="363538" y="2698972"/>
            <a:ext cx="8115300"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1600">
                <a:solidFill>
                  <a:schemeClr val="bg1"/>
                </a:solidFill>
                <a:latin typeface="Consolas" panose="020B0609020204030204" pitchFamily="49" charset="0"/>
                <a:cs typeface="Consolas" panose="020B0609020204030204" pitchFamily="49" charset="0"/>
              </a:rPr>
              <a:t>#Use </a:t>
            </a:r>
            <a:r>
              <a:rPr lang="en-US" sz="1600" err="1">
                <a:solidFill>
                  <a:schemeClr val="bg1"/>
                </a:solidFill>
                <a:latin typeface="Consolas" panose="020B0609020204030204" pitchFamily="49" charset="0"/>
                <a:cs typeface="Consolas" panose="020B0609020204030204" pitchFamily="49" charset="0"/>
              </a:rPr>
              <a:t>nlmixr</a:t>
            </a:r>
            <a:r>
              <a:rPr lang="en-US" sz="1600">
                <a:solidFill>
                  <a:schemeClr val="bg1"/>
                </a:solidFill>
                <a:latin typeface="Consolas" panose="020B0609020204030204" pitchFamily="49" charset="0"/>
                <a:cs typeface="Consolas" panose="020B0609020204030204" pitchFamily="49" charset="0"/>
              </a:rPr>
              <a:t> to estimate the parameters of the one compartmental model</a:t>
            </a:r>
          </a:p>
        </p:txBody>
      </p:sp>
      <p:sp>
        <p:nvSpPr>
          <p:cNvPr id="9" name="Rectangle 8">
            <a:extLst>
              <a:ext uri="{FF2B5EF4-FFF2-40B4-BE49-F238E27FC236}">
                <a16:creationId xmlns:a16="http://schemas.microsoft.com/office/drawing/2014/main" id="{91E53860-19CE-BC45-82B1-ACA958909F38}"/>
              </a:ext>
            </a:extLst>
          </p:cNvPr>
          <p:cNvSpPr/>
          <p:nvPr/>
        </p:nvSpPr>
        <p:spPr>
          <a:xfrm>
            <a:off x="327978" y="3618722"/>
            <a:ext cx="4114800" cy="38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r>
              <a:rPr lang="en-US" sz="1600">
                <a:solidFill>
                  <a:schemeClr val="bg1"/>
                </a:solidFill>
                <a:latin typeface="Consolas" panose="020B0609020204030204" pitchFamily="49" charset="0"/>
                <a:cs typeface="Consolas" panose="020B0609020204030204" pitchFamily="49" charset="0"/>
              </a:rPr>
              <a:t>#Create the controller function</a:t>
            </a:r>
          </a:p>
          <a:p>
            <a:endParaRPr lang="en-US" sz="1600">
              <a:solidFill>
                <a:schemeClr val="bg1"/>
              </a:solidFill>
              <a:latin typeface="Consolas" panose="020B0609020204030204" pitchFamily="49" charset="0"/>
              <a:cs typeface="Consolas" panose="020B0609020204030204" pitchFamily="49" charset="0"/>
            </a:endParaRPr>
          </a:p>
        </p:txBody>
      </p:sp>
      <p:sp>
        <p:nvSpPr>
          <p:cNvPr id="3" name="Footer Placeholder 2"/>
          <p:cNvSpPr>
            <a:spLocks noGrp="1"/>
          </p:cNvSpPr>
          <p:nvPr>
            <p:ph type="ftr" sz="quarter" idx="10"/>
          </p:nvPr>
        </p:nvSpPr>
        <p:spPr/>
        <p:txBody>
          <a:bodyPr/>
          <a:lstStyle/>
          <a:p>
            <a:r>
              <a:rPr lang="pt-BR"/>
              <a:t>ggPMX</a:t>
            </a:r>
            <a:endParaRPr lang="en-US"/>
          </a:p>
        </p:txBody>
      </p:sp>
      <p:sp>
        <p:nvSpPr>
          <p:cNvPr id="10" name="Slide Number Placeholder 9"/>
          <p:cNvSpPr>
            <a:spLocks noGrp="1"/>
          </p:cNvSpPr>
          <p:nvPr>
            <p:ph type="sldNum" sz="quarter" idx="11"/>
          </p:nvPr>
        </p:nvSpPr>
        <p:spPr/>
        <p:txBody>
          <a:bodyPr/>
          <a:lstStyle/>
          <a:p>
            <a:fld id="{47547CF9-5B10-D24F-A8D7-45A9778164F7}" type="slidenum">
              <a:rPr lang="uk-UA" smtClean="0"/>
              <a:pPr/>
              <a:t>12</a:t>
            </a:fld>
            <a:endParaRPr lang="uk-UA"/>
          </a:p>
        </p:txBody>
      </p:sp>
    </p:spTree>
    <p:extLst>
      <p:ext uri="{BB962C8B-B14F-4D97-AF65-F5344CB8AC3E}">
        <p14:creationId xmlns:p14="http://schemas.microsoft.com/office/powerpoint/2010/main" val="2409775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7201" y="2324325"/>
            <a:ext cx="4582812" cy="195453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Content Placeholder 2"/>
          <p:cNvSpPr>
            <a:spLocks noGrp="1"/>
          </p:cNvSpPr>
          <p:nvPr>
            <p:ph idx="1"/>
          </p:nvPr>
        </p:nvSpPr>
        <p:spPr>
          <a:xfrm>
            <a:off x="457200" y="1200150"/>
            <a:ext cx="8305800" cy="3105375"/>
          </a:xfrm>
        </p:spPr>
        <p:txBody>
          <a:bodyPr>
            <a:normAutofit fontScale="85000" lnSpcReduction="10000"/>
          </a:bodyPr>
          <a:lstStyle/>
          <a:p>
            <a:r>
              <a:rPr lang="en-US" dirty="0"/>
              <a:t>Plots visualized using the functions </a:t>
            </a:r>
            <a:r>
              <a:rPr lang="en-US" b="1" dirty="0" err="1">
                <a:solidFill>
                  <a:schemeClr val="accent1"/>
                </a:solidFill>
              </a:rPr>
              <a:t>pmx_plot_xx</a:t>
            </a:r>
            <a:r>
              <a:rPr lang="en-US" b="1" dirty="0">
                <a:solidFill>
                  <a:schemeClr val="accent1"/>
                </a:solidFill>
              </a:rPr>
              <a:t>()</a:t>
            </a:r>
            <a:r>
              <a:rPr lang="en-US" dirty="0">
                <a:solidFill>
                  <a:schemeClr val="accent1"/>
                </a:solidFill>
              </a:rPr>
              <a:t>, </a:t>
            </a:r>
            <a:r>
              <a:rPr lang="en-US" dirty="0"/>
              <a:t>where xx is a placeholder for the plot name. First argument is always the controller (use piping!)</a:t>
            </a:r>
          </a:p>
          <a:p>
            <a:r>
              <a:rPr lang="en-US" dirty="0"/>
              <a:t>List of plot names available by printing the controller or by calling the function </a:t>
            </a:r>
            <a:r>
              <a:rPr lang="en-US" b="1" dirty="0" err="1">
                <a:solidFill>
                  <a:schemeClr val="accent1"/>
                </a:solidFill>
              </a:rPr>
              <a:t>plot_names</a:t>
            </a:r>
            <a:r>
              <a:rPr lang="en-US" b="1" dirty="0">
                <a:solidFill>
                  <a:schemeClr val="accent1"/>
                </a:solidFill>
              </a:rPr>
              <a:t>()</a:t>
            </a:r>
          </a:p>
          <a:p>
            <a:r>
              <a:rPr lang="en-US" dirty="0"/>
              <a:t>Example:</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pmx_plot_dv_pred</a:t>
            </a:r>
            <a:r>
              <a:rPr lang="en-US" dirty="0">
                <a:solidFill>
                  <a:schemeClr val="accent1"/>
                </a:solidFill>
                <a:latin typeface="Consolas" panose="020B0609020204030204" pitchFamily="49" charset="0"/>
                <a:cs typeface="Consolas" panose="020B0609020204030204" pitchFamily="49" charset="0"/>
              </a:rPr>
              <a:t>()</a:t>
            </a:r>
            <a:r>
              <a:rPr lang="en-US" dirty="0">
                <a:latin typeface="Consolas" panose="020B0609020204030204" pitchFamily="49" charset="0"/>
                <a:cs typeface="Consolas" panose="020B0609020204030204" pitchFamily="49" charset="0"/>
              </a:rPr>
              <a:t> </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pmx_plot_npde_time</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pmx_plot_eta_box</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pmx_plot_eta_matrix</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pmx_plot_individual</a:t>
            </a:r>
            <a:r>
              <a:rPr lang="en-US" dirty="0">
                <a:solidFill>
                  <a:schemeClr val="accent1"/>
                </a:solidFill>
                <a:latin typeface="Consolas" panose="020B0609020204030204" pitchFamily="49" charset="0"/>
                <a:cs typeface="Consolas" panose="020B0609020204030204" pitchFamily="49" charset="0"/>
              </a:rPr>
              <a:t>()</a:t>
            </a:r>
          </a:p>
          <a:p>
            <a:pPr marL="0" indent="0">
              <a:buNone/>
            </a:pPr>
            <a:r>
              <a:rPr lang="en-US" dirty="0">
                <a:latin typeface="Consolas" panose="020B0609020204030204" pitchFamily="49" charset="0"/>
                <a:cs typeface="Consolas" panose="020B0609020204030204" pitchFamily="49" charset="0"/>
              </a:rPr>
              <a:t>ctr %&gt;% </a:t>
            </a:r>
            <a:r>
              <a:rPr lang="en-US" dirty="0" err="1">
                <a:solidFill>
                  <a:schemeClr val="accent1"/>
                </a:solidFill>
                <a:latin typeface="Consolas" panose="020B0609020204030204" pitchFamily="49" charset="0"/>
                <a:cs typeface="Consolas" panose="020B0609020204030204" pitchFamily="49" charset="0"/>
              </a:rPr>
              <a:t>pmx_plot_vpc</a:t>
            </a:r>
            <a:r>
              <a:rPr lang="en-US" dirty="0">
                <a:solidFill>
                  <a:schemeClr val="accent1"/>
                </a:solidFill>
                <a:latin typeface="Consolas" panose="020B0609020204030204" pitchFamily="49" charset="0"/>
                <a:cs typeface="Consolas" panose="020B0609020204030204" pitchFamily="49" charset="0"/>
              </a:rPr>
              <a:t>()</a:t>
            </a: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latin typeface="Consolas" panose="020B0609020204030204" pitchFamily="49" charset="0"/>
              <a:cs typeface="Consolas" panose="020B0609020204030204" pitchFamily="49" charset="0"/>
            </a:endParaRPr>
          </a:p>
          <a:p>
            <a:pPr marL="0" indent="0">
              <a:buNone/>
            </a:pPr>
            <a:endParaRPr lang="en-US" dirty="0"/>
          </a:p>
        </p:txBody>
      </p:sp>
      <p:sp>
        <p:nvSpPr>
          <p:cNvPr id="2" name="Title 1"/>
          <p:cNvSpPr>
            <a:spLocks noGrp="1"/>
          </p:cNvSpPr>
          <p:nvPr>
            <p:ph type="title"/>
          </p:nvPr>
        </p:nvSpPr>
        <p:spPr/>
        <p:txBody>
          <a:bodyPr>
            <a:normAutofit/>
          </a:bodyPr>
          <a:lstStyle/>
          <a:p>
            <a:r>
              <a:rPr lang="en-US" sz="2800"/>
              <a:t>Default diagnostic plots</a:t>
            </a:r>
          </a:p>
        </p:txBody>
      </p:sp>
      <p:pic>
        <p:nvPicPr>
          <p:cNvPr id="7" name="Picture 6"/>
          <p:cNvPicPr>
            <a:picLocks noChangeAspect="1"/>
          </p:cNvPicPr>
          <p:nvPr/>
        </p:nvPicPr>
        <p:blipFill rotWithShape="1">
          <a:blip r:embed="rId3"/>
          <a:srcRect l="3646" t="5194" r="3646" b="7328"/>
          <a:stretch/>
        </p:blipFill>
        <p:spPr>
          <a:xfrm>
            <a:off x="5181600" y="2180953"/>
            <a:ext cx="2514600" cy="2241274"/>
          </a:xfrm>
          <a:prstGeom prst="rect">
            <a:avLst/>
          </a:prstGeom>
        </p:spPr>
      </p:pic>
      <p:sp>
        <p:nvSpPr>
          <p:cNvPr id="8" name="Footer Placeholder 7"/>
          <p:cNvSpPr>
            <a:spLocks noGrp="1"/>
          </p:cNvSpPr>
          <p:nvPr>
            <p:ph type="ftr" sz="quarter" idx="10"/>
          </p:nvPr>
        </p:nvSpPr>
        <p:spPr/>
        <p:txBody>
          <a:bodyPr/>
          <a:lstStyle/>
          <a:p>
            <a:r>
              <a:rPr lang="pt-BR"/>
              <a:t>ggPMX</a:t>
            </a:r>
            <a:endParaRPr lang="en-US"/>
          </a:p>
        </p:txBody>
      </p:sp>
      <p:sp>
        <p:nvSpPr>
          <p:cNvPr id="9" name="Slide Number Placeholder 8"/>
          <p:cNvSpPr>
            <a:spLocks noGrp="1"/>
          </p:cNvSpPr>
          <p:nvPr>
            <p:ph type="sldNum" sz="quarter" idx="11"/>
          </p:nvPr>
        </p:nvSpPr>
        <p:spPr/>
        <p:txBody>
          <a:bodyPr/>
          <a:lstStyle/>
          <a:p>
            <a:fld id="{47547CF9-5B10-D24F-A8D7-45A9778164F7}" type="slidenum">
              <a:rPr lang="uk-UA" smtClean="0"/>
              <a:pPr/>
              <a:t>13</a:t>
            </a:fld>
            <a:endParaRPr lang="uk-UA"/>
          </a:p>
        </p:txBody>
      </p:sp>
      <p:sp>
        <p:nvSpPr>
          <p:cNvPr id="10" name="Rectangle 9">
            <a:extLst>
              <a:ext uri="{FF2B5EF4-FFF2-40B4-BE49-F238E27FC236}">
                <a16:creationId xmlns:a16="http://schemas.microsoft.com/office/drawing/2014/main" id="{C16846F8-A422-413C-8643-0FCB8344EC75}"/>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336529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541392"/>
          </a:xfrm>
        </p:spPr>
        <p:txBody>
          <a:bodyPr>
            <a:noAutofit/>
          </a:bodyPr>
          <a:lstStyle/>
          <a:p>
            <a:r>
              <a:rPr lang="en-US" sz="2400"/>
              <a:t>Generating a Diagnostics Report: </a:t>
            </a:r>
            <a:r>
              <a:rPr lang="en-US" sz="2400" err="1"/>
              <a:t>pmx_report</a:t>
            </a:r>
            <a:r>
              <a:rPr lang="en-US" sz="2400"/>
              <a:t>()</a:t>
            </a:r>
          </a:p>
        </p:txBody>
      </p:sp>
      <p:sp>
        <p:nvSpPr>
          <p:cNvPr id="3" name="Content Placeholder 2"/>
          <p:cNvSpPr>
            <a:spLocks noGrp="1"/>
          </p:cNvSpPr>
          <p:nvPr>
            <p:ph idx="1"/>
          </p:nvPr>
        </p:nvSpPr>
        <p:spPr>
          <a:xfrm>
            <a:off x="457199" y="1015008"/>
            <a:ext cx="8153401" cy="2242542"/>
          </a:xfrm>
        </p:spPr>
        <p:txBody>
          <a:bodyPr>
            <a:noAutofit/>
          </a:bodyPr>
          <a:lstStyle/>
          <a:p>
            <a:r>
              <a:rPr lang="en-US" sz="1400"/>
              <a:t>3 report formats available (Word, pdf, html) – </a:t>
            </a:r>
            <a:r>
              <a:rPr lang="en-US" sz="1400">
                <a:solidFill>
                  <a:schemeClr val="accent1"/>
                </a:solidFill>
              </a:rPr>
              <a:t>by default, Word document (only) is generated</a:t>
            </a:r>
            <a:endParaRPr lang="en-US" sz="1400" b="1">
              <a:solidFill>
                <a:schemeClr val="accent1"/>
              </a:solidFill>
            </a:endParaRPr>
          </a:p>
          <a:p>
            <a:endParaRPr lang="en-US" sz="1400"/>
          </a:p>
          <a:p>
            <a:endParaRPr lang="en-US" sz="1400"/>
          </a:p>
          <a:p>
            <a:endParaRPr lang="en-US" sz="1400"/>
          </a:p>
          <a:p>
            <a:endParaRPr lang="en-US" sz="1400"/>
          </a:p>
          <a:p>
            <a:endParaRPr lang="en-US" sz="1400"/>
          </a:p>
          <a:p>
            <a:r>
              <a:rPr lang="en-US" sz="1400"/>
              <a:t>Possibility to create a folder containing all figures, saved as individual files</a:t>
            </a:r>
          </a:p>
        </p:txBody>
      </p:sp>
      <p:pic>
        <p:nvPicPr>
          <p:cNvPr id="7" name="Picture 6"/>
          <p:cNvPicPr>
            <a:picLocks noChangeAspect="1"/>
          </p:cNvPicPr>
          <p:nvPr/>
        </p:nvPicPr>
        <p:blipFill>
          <a:blip r:embed="rId3"/>
          <a:stretch>
            <a:fillRect/>
          </a:stretch>
        </p:blipFill>
        <p:spPr>
          <a:xfrm>
            <a:off x="403799" y="3385767"/>
            <a:ext cx="4356540" cy="1101991"/>
          </a:xfrm>
          <a:prstGeom prst="rect">
            <a:avLst/>
          </a:prstGeom>
        </p:spPr>
      </p:pic>
      <p:pic>
        <p:nvPicPr>
          <p:cNvPr id="9" name="Picture 8"/>
          <p:cNvPicPr>
            <a:picLocks noChangeAspect="1"/>
          </p:cNvPicPr>
          <p:nvPr/>
        </p:nvPicPr>
        <p:blipFill>
          <a:blip r:embed="rId4"/>
          <a:stretch>
            <a:fillRect/>
          </a:stretch>
        </p:blipFill>
        <p:spPr>
          <a:xfrm>
            <a:off x="5029200" y="3333750"/>
            <a:ext cx="3200400" cy="1206024"/>
          </a:xfrm>
          <a:prstGeom prst="rect">
            <a:avLst/>
          </a:prstGeom>
        </p:spPr>
      </p:pic>
      <p:sp>
        <p:nvSpPr>
          <p:cNvPr id="10" name="Right Arrow 9"/>
          <p:cNvSpPr/>
          <p:nvPr/>
        </p:nvSpPr>
        <p:spPr>
          <a:xfrm>
            <a:off x="4648200" y="3791250"/>
            <a:ext cx="342901" cy="291024"/>
          </a:xfrm>
          <a:prstGeom prst="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6" name="Rectangle 5"/>
          <p:cNvSpPr/>
          <p:nvPr/>
        </p:nvSpPr>
        <p:spPr>
          <a:xfrm>
            <a:off x="457200" y="1417692"/>
            <a:ext cx="8229600" cy="1306458"/>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a:solidFill>
                  <a:schemeClr val="tx1"/>
                </a:solidFill>
                <a:latin typeface="Consolas" panose="020B0609020204030204" pitchFamily="49" charset="0"/>
                <a:cs typeface="Consolas" panose="020B0609020204030204" pitchFamily="49" charset="0"/>
              </a:rPr>
              <a:t>ctr %&gt;% </a:t>
            </a:r>
            <a:r>
              <a:rPr lang="en-US" sz="1350" b="1" err="1">
                <a:solidFill>
                  <a:schemeClr val="tx1"/>
                </a:solidFill>
                <a:latin typeface="Consolas" panose="020B0609020204030204" pitchFamily="49" charset="0"/>
                <a:cs typeface="Consolas" panose="020B0609020204030204" pitchFamily="49" charset="0"/>
              </a:rPr>
              <a:t>pmx_report</a:t>
            </a:r>
            <a:r>
              <a:rPr lang="en-US" sz="1350">
                <a:solidFill>
                  <a:schemeClr val="tx1"/>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name     = </a:t>
            </a:r>
            <a:r>
              <a:rPr lang="en-US" sz="1350">
                <a:solidFill>
                  <a:srgbClr val="4F9A05"/>
                </a:solidFill>
                <a:latin typeface="Consolas" panose="020B0609020204030204" pitchFamily="49" charset="0"/>
                <a:cs typeface="Consolas" panose="020B0609020204030204" pitchFamily="49" charset="0"/>
              </a:rPr>
              <a:t>"</a:t>
            </a:r>
            <a:r>
              <a:rPr lang="en-US" sz="1350" err="1">
                <a:solidFill>
                  <a:srgbClr val="4F9A05"/>
                </a:solidFill>
                <a:latin typeface="Consolas" panose="020B0609020204030204" pitchFamily="49" charset="0"/>
                <a:cs typeface="Consolas" panose="020B0609020204030204" pitchFamily="49" charset="0"/>
              </a:rPr>
              <a:t>Report_ggPMX</a:t>
            </a:r>
            <a:r>
              <a:rPr lang="en-US" sz="1350">
                <a:solidFill>
                  <a:srgbClr val="4F9A05"/>
                </a:solidFill>
                <a:latin typeface="Consolas" panose="020B0609020204030204" pitchFamily="49" charset="0"/>
                <a:cs typeface="Consolas" panose="020B0609020204030204" pitchFamily="49" charset="0"/>
              </a:rPr>
              <a:t>"</a:t>
            </a:r>
            <a:r>
              <a:rPr lang="en-US" sz="1350">
                <a:solidFill>
                  <a:schemeClr val="tx1"/>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Report Filename</a:t>
            </a:r>
            <a:endParaRPr lang="en-US" sz="1350">
              <a:solidFill>
                <a:schemeClr val="tx1"/>
              </a:solidFill>
              <a:latin typeface="Consolas" panose="020B0609020204030204" pitchFamily="49" charset="0"/>
              <a:cs typeface="Consolas" panose="020B0609020204030204" pitchFamily="49" charset="0"/>
            </a:endParaRPr>
          </a:p>
          <a:p>
            <a:r>
              <a:rPr lang="en-US" sz="1350">
                <a:solidFill>
                  <a:srgbClr val="214A88"/>
                </a:solidFill>
                <a:latin typeface="Consolas" panose="020B0609020204030204" pitchFamily="49" charset="0"/>
                <a:cs typeface="Consolas" panose="020B0609020204030204" pitchFamily="49" charset="0"/>
              </a:rPr>
              <a:t>		</a:t>
            </a:r>
            <a:r>
              <a:rPr lang="en-US" sz="1350" err="1">
                <a:solidFill>
                  <a:srgbClr val="214A88"/>
                </a:solidFill>
                <a:latin typeface="Consolas" panose="020B0609020204030204" pitchFamily="49" charset="0"/>
                <a:cs typeface="Consolas" panose="020B0609020204030204" pitchFamily="49" charset="0"/>
              </a:rPr>
              <a:t>save_dir</a:t>
            </a:r>
            <a:r>
              <a:rPr lang="en-US" sz="1350">
                <a:solidFill>
                  <a:srgbClr val="214A88"/>
                </a:solidFill>
                <a:latin typeface="Consolas" panose="020B0609020204030204" pitchFamily="49" charset="0"/>
                <a:cs typeface="Consolas" panose="020B0609020204030204" pitchFamily="49" charset="0"/>
              </a:rPr>
              <a:t> = </a:t>
            </a:r>
            <a:r>
              <a:rPr lang="en-US" sz="1350">
                <a:solidFill>
                  <a:srgbClr val="4F9A05"/>
                </a:solidFill>
                <a:latin typeface="Consolas" panose="020B0609020204030204" pitchFamily="49" charset="0"/>
                <a:cs typeface="Consolas" panose="020B0609020204030204" pitchFamily="49" charset="0"/>
              </a:rPr>
              <a:t>"</a:t>
            </a:r>
            <a:r>
              <a:rPr lang="en-US" sz="1350" err="1">
                <a:solidFill>
                  <a:srgbClr val="4F9A05"/>
                </a:solidFill>
                <a:latin typeface="Consolas" panose="020B0609020204030204" pitchFamily="49" charset="0"/>
                <a:cs typeface="Consolas" panose="020B0609020204030204" pitchFamily="49" charset="0"/>
              </a:rPr>
              <a:t>work_dir</a:t>
            </a:r>
            <a:r>
              <a:rPr lang="en-US" sz="1350">
                <a:solidFill>
                  <a:srgbClr val="4F9A05"/>
                </a:solidFill>
                <a:latin typeface="Consolas" panose="020B0609020204030204" pitchFamily="49" charset="0"/>
                <a:cs typeface="Consolas" panose="020B0609020204030204" pitchFamily="49" charset="0"/>
              </a:rPr>
              <a:t>"</a:t>
            </a:r>
            <a:r>
              <a:rPr lang="en-US" sz="1350">
                <a:solidFill>
                  <a:srgbClr val="000000"/>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Directory Path to Report</a:t>
            </a:r>
            <a:endParaRPr lang="en-US" sz="1350">
              <a:solidFill>
                <a:srgbClr val="000000"/>
              </a:solidFill>
              <a:latin typeface="Consolas" panose="020B0609020204030204" pitchFamily="49" charset="0"/>
              <a:cs typeface="Consolas" panose="020B0609020204030204" pitchFamily="49" charset="0"/>
            </a:endParaRPr>
          </a:p>
          <a:p>
            <a:r>
              <a:rPr lang="en-US" sz="1350">
                <a:solidFill>
                  <a:srgbClr val="214A88"/>
                </a:solidFill>
                <a:latin typeface="Consolas" panose="020B0609020204030204" pitchFamily="49" charset="0"/>
                <a:cs typeface="Consolas" panose="020B0609020204030204" pitchFamily="49" charset="0"/>
              </a:rPr>
              <a:t>		format   = </a:t>
            </a:r>
            <a:r>
              <a:rPr lang="en-US" sz="1350">
                <a:solidFill>
                  <a:srgbClr val="4F9A05"/>
                </a:solidFill>
                <a:latin typeface="Consolas" panose="020B0609020204030204" pitchFamily="49" charset="0"/>
                <a:cs typeface="Consolas" panose="020B0609020204030204" pitchFamily="49" charset="0"/>
              </a:rPr>
              <a:t>"report"</a:t>
            </a:r>
            <a:r>
              <a:rPr lang="en-US" sz="1350">
                <a:solidFill>
                  <a:srgbClr val="000000"/>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Report Setting</a:t>
            </a:r>
            <a:endParaRPr lang="en-US" sz="1350">
              <a:solidFill>
                <a:srgbClr val="000000"/>
              </a:solidFill>
              <a:latin typeface="Consolas" panose="020B0609020204030204" pitchFamily="49" charset="0"/>
              <a:cs typeface="Consolas" panose="020B0609020204030204" pitchFamily="49" charset="0"/>
            </a:endParaRPr>
          </a:p>
          <a:p>
            <a:r>
              <a:rPr lang="en-US" sz="1350">
                <a:solidFill>
                  <a:schemeClr val="tx1"/>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extension= </a:t>
            </a:r>
            <a:r>
              <a:rPr lang="en-US" sz="1350">
                <a:solidFill>
                  <a:srgbClr val="4F9A05"/>
                </a:solidFill>
                <a:latin typeface="Consolas" panose="020B0609020204030204" pitchFamily="49" charset="0"/>
                <a:cs typeface="Consolas" panose="020B0609020204030204" pitchFamily="49" charset="0"/>
              </a:rPr>
              <a:t>“word"</a:t>
            </a:r>
            <a:r>
              <a:rPr lang="en-US" sz="1350">
                <a:solidFill>
                  <a:schemeClr val="tx1"/>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Report Format</a:t>
            </a:r>
            <a:endParaRPr lang="en-US" sz="1350">
              <a:solidFill>
                <a:srgbClr val="000000"/>
              </a:solidFill>
              <a:latin typeface="Consolas" panose="020B0609020204030204" pitchFamily="49" charset="0"/>
              <a:cs typeface="Consolas" panose="020B0609020204030204" pitchFamily="49" charset="0"/>
            </a:endParaRPr>
          </a:p>
          <a:p>
            <a:endParaRPr lang="en-US" sz="1350">
              <a:solidFill>
                <a:schemeClr val="tx1"/>
              </a:solidFill>
              <a:latin typeface="Consolas" panose="020B0609020204030204" pitchFamily="49" charset="0"/>
              <a:cs typeface="Consolas" panose="020B0609020204030204" pitchFamily="49" charset="0"/>
            </a:endParaRPr>
          </a:p>
        </p:txBody>
      </p:sp>
      <p:sp>
        <p:nvSpPr>
          <p:cNvPr id="8" name="Footer Placeholder 7"/>
          <p:cNvSpPr>
            <a:spLocks noGrp="1"/>
          </p:cNvSpPr>
          <p:nvPr>
            <p:ph type="ftr" sz="quarter" idx="10"/>
          </p:nvPr>
        </p:nvSpPr>
        <p:spPr/>
        <p:txBody>
          <a:bodyPr/>
          <a:lstStyle/>
          <a:p>
            <a:r>
              <a:rPr lang="pt-BR"/>
              <a:t>ggPMX</a:t>
            </a:r>
            <a:endParaRPr lang="en-US"/>
          </a:p>
        </p:txBody>
      </p:sp>
      <p:sp>
        <p:nvSpPr>
          <p:cNvPr id="11" name="Slide Number Placeholder 10"/>
          <p:cNvSpPr>
            <a:spLocks noGrp="1"/>
          </p:cNvSpPr>
          <p:nvPr>
            <p:ph type="sldNum" sz="quarter" idx="11"/>
          </p:nvPr>
        </p:nvSpPr>
        <p:spPr/>
        <p:txBody>
          <a:bodyPr/>
          <a:lstStyle/>
          <a:p>
            <a:fld id="{47547CF9-5B10-D24F-A8D7-45A9778164F7}" type="slidenum">
              <a:rPr lang="uk-UA" smtClean="0"/>
              <a:pPr/>
              <a:t>14</a:t>
            </a:fld>
            <a:endParaRPr lang="uk-UA"/>
          </a:p>
        </p:txBody>
      </p:sp>
      <p:sp>
        <p:nvSpPr>
          <p:cNvPr id="12" name="Rectangle 11">
            <a:extLst>
              <a:ext uri="{FF2B5EF4-FFF2-40B4-BE49-F238E27FC236}">
                <a16:creationId xmlns:a16="http://schemas.microsoft.com/office/drawing/2014/main" id="{DCF82828-DB70-446E-878D-1496FE419D5D}"/>
              </a:ext>
            </a:extLst>
          </p:cNvPr>
          <p:cNvSpPr/>
          <p:nvPr/>
        </p:nvSpPr>
        <p:spPr>
          <a:xfrm>
            <a:off x="7189557" y="461422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8431119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457200" y="342901"/>
            <a:ext cx="8229600" cy="639864"/>
          </a:xfrm>
        </p:spPr>
        <p:txBody>
          <a:bodyPr>
            <a:normAutofit fontScale="90000"/>
          </a:bodyPr>
          <a:lstStyle/>
          <a:p>
            <a:r>
              <a:rPr lang="en-US" dirty="0"/>
              <a:t>How to customize the Diagnostics Report?</a:t>
            </a:r>
          </a:p>
        </p:txBody>
      </p:sp>
      <p:sp>
        <p:nvSpPr>
          <p:cNvPr id="2" name="Footer Placeholder 1"/>
          <p:cNvSpPr>
            <a:spLocks noGrp="1"/>
          </p:cNvSpPr>
          <p:nvPr>
            <p:ph type="ftr" sz="quarter" idx="10"/>
          </p:nvPr>
        </p:nvSpPr>
        <p:spPr/>
        <p:txBody>
          <a:bodyPr/>
          <a:lstStyle/>
          <a:p>
            <a:r>
              <a:rPr lang="pt-BR"/>
              <a:t>ggPMX</a:t>
            </a:r>
            <a:endParaRPr lang="en-US"/>
          </a:p>
        </p:txBody>
      </p:sp>
      <p:sp>
        <p:nvSpPr>
          <p:cNvPr id="3" name="Slide Number Placeholder 2"/>
          <p:cNvSpPr>
            <a:spLocks noGrp="1"/>
          </p:cNvSpPr>
          <p:nvPr>
            <p:ph type="sldNum" sz="quarter" idx="11"/>
          </p:nvPr>
        </p:nvSpPr>
        <p:spPr/>
        <p:txBody>
          <a:bodyPr/>
          <a:lstStyle/>
          <a:p>
            <a:fld id="{47547CF9-5B10-D24F-A8D7-45A9778164F7}" type="slidenum">
              <a:rPr lang="uk-UA" smtClean="0"/>
              <a:pPr/>
              <a:t>15</a:t>
            </a:fld>
            <a:endParaRPr lang="uk-UA"/>
          </a:p>
        </p:txBody>
      </p:sp>
      <p:sp>
        <p:nvSpPr>
          <p:cNvPr id="7" name="Rectangle 6"/>
          <p:cNvSpPr/>
          <p:nvPr/>
        </p:nvSpPr>
        <p:spPr>
          <a:xfrm>
            <a:off x="457077" y="1173096"/>
            <a:ext cx="8233759" cy="330365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spcAft>
                <a:spcPts val="600"/>
              </a:spcAft>
            </a:pPr>
            <a:r>
              <a:rPr lang="en-US" sz="1000">
                <a:solidFill>
                  <a:schemeClr val="tx1"/>
                </a:solidFill>
                <a:latin typeface="Consolas" panose="020B0609020204030204" pitchFamily="49" charset="0"/>
                <a:cs typeface="Consolas" panose="020B0609020204030204" pitchFamily="49" charset="0"/>
              </a:rPr>
              <a:t>pmx_report() - </a:t>
            </a:r>
            <a:r>
              <a:rPr lang="en-US" sz="1000">
                <a:solidFill>
                  <a:schemeClr val="tx1"/>
                </a:solidFill>
              </a:rPr>
              <a:t>[Arguments]: </a:t>
            </a:r>
            <a:r>
              <a:rPr lang="en-US" sz="1000" i="1">
                <a:solidFill>
                  <a:schemeClr val="tx1"/>
                </a:solidFill>
              </a:rPr>
              <a:t>ctr, name, save_dir, format, template, footnote, edit, title,...</a:t>
            </a:r>
          </a:p>
          <a:p>
            <a:pPr algn="just">
              <a:spcAft>
                <a:spcPts val="600"/>
              </a:spcAft>
            </a:pPr>
            <a:r>
              <a:rPr lang="en-US" sz="1000">
                <a:solidFill>
                  <a:schemeClr val="tx1"/>
                </a:solidFill>
              </a:rPr>
              <a:t>Three types of format (</a:t>
            </a:r>
            <a:r>
              <a:rPr lang="en-US" sz="1000" i="1">
                <a:solidFill>
                  <a:schemeClr val="tx1"/>
                </a:solidFill>
              </a:rPr>
              <a:t>format argument)</a:t>
            </a:r>
            <a:r>
              <a:rPr lang="en-US" sz="1000">
                <a:solidFill>
                  <a:schemeClr val="tx1"/>
                </a:solidFill>
              </a:rPr>
              <a:t> :</a:t>
            </a:r>
          </a:p>
          <a:p>
            <a:pPr marL="352425" indent="-171450" algn="just">
              <a:buFont typeface="Arial" panose="020B0604020202020204" pitchFamily="34" charset="0"/>
              <a:buChar char="•"/>
            </a:pPr>
            <a:r>
              <a:rPr lang="en-US" sz="1000">
                <a:solidFill>
                  <a:schemeClr val="tx1"/>
                </a:solidFill>
              </a:rPr>
              <a:t>“</a:t>
            </a:r>
            <a:r>
              <a:rPr lang="en-US" sz="1000" b="1">
                <a:solidFill>
                  <a:schemeClr val="tx1"/>
                </a:solidFill>
              </a:rPr>
              <a:t>report</a:t>
            </a:r>
            <a:r>
              <a:rPr lang="en-US" sz="1000">
                <a:solidFill>
                  <a:schemeClr val="tx1"/>
                </a:solidFill>
              </a:rPr>
              <a:t>”: produces </a:t>
            </a:r>
            <a:r>
              <a:rPr lang="en-US" sz="1000" i="1">
                <a:solidFill>
                  <a:schemeClr val="tx1"/>
                </a:solidFill>
              </a:rPr>
              <a:t>name.pdf</a:t>
            </a:r>
            <a:r>
              <a:rPr lang="en-US" sz="1000">
                <a:solidFill>
                  <a:schemeClr val="tx1"/>
                </a:solidFill>
              </a:rPr>
              <a:t> and </a:t>
            </a:r>
            <a:r>
              <a:rPr lang="en-US" sz="1000" i="1">
                <a:solidFill>
                  <a:schemeClr val="tx1"/>
                </a:solidFill>
              </a:rPr>
              <a:t>name.docx </a:t>
            </a:r>
            <a:r>
              <a:rPr lang="en-US" sz="1000">
                <a:solidFill>
                  <a:schemeClr val="tx1"/>
                </a:solidFill>
              </a:rPr>
              <a:t>reports, located in </a:t>
            </a:r>
            <a:r>
              <a:rPr lang="en-US" sz="1000" i="1">
                <a:solidFill>
                  <a:schemeClr val="tx1"/>
                </a:solidFill>
              </a:rPr>
              <a:t>save_dir</a:t>
            </a:r>
            <a:r>
              <a:rPr lang="en-US" sz="1000">
                <a:solidFill>
                  <a:schemeClr val="tx1"/>
                </a:solidFill>
              </a:rPr>
              <a:t> with default diagnostic plots</a:t>
            </a:r>
          </a:p>
          <a:p>
            <a:pPr marL="352425" indent="-171450" algn="just">
              <a:buFont typeface="Arial" panose="020B0604020202020204" pitchFamily="34" charset="0"/>
              <a:buChar char="•"/>
            </a:pPr>
            <a:r>
              <a:rPr lang="en-US" sz="1000">
                <a:solidFill>
                  <a:schemeClr val="tx1"/>
                </a:solidFill>
              </a:rPr>
              <a:t>“</a:t>
            </a:r>
            <a:r>
              <a:rPr lang="en-US" sz="1000" b="1">
                <a:solidFill>
                  <a:schemeClr val="tx1"/>
                </a:solidFill>
              </a:rPr>
              <a:t>plots</a:t>
            </a:r>
            <a:r>
              <a:rPr lang="en-US" sz="1000">
                <a:solidFill>
                  <a:schemeClr val="tx1"/>
                </a:solidFill>
              </a:rPr>
              <a:t>”: produces a folder named </a:t>
            </a:r>
            <a:r>
              <a:rPr lang="en-US" sz="1000" i="1">
                <a:solidFill>
                  <a:schemeClr val="tx1"/>
                </a:solidFill>
              </a:rPr>
              <a:t>ggpmx_GOF</a:t>
            </a:r>
            <a:r>
              <a:rPr lang="en-US" sz="1000">
                <a:solidFill>
                  <a:schemeClr val="tx1"/>
                </a:solidFill>
              </a:rPr>
              <a:t> located in </a:t>
            </a:r>
            <a:r>
              <a:rPr lang="en-US" sz="1000" i="1">
                <a:solidFill>
                  <a:schemeClr val="tx1"/>
                </a:solidFill>
              </a:rPr>
              <a:t>save_dir</a:t>
            </a:r>
            <a:r>
              <a:rPr lang="en-US" sz="1000">
                <a:solidFill>
                  <a:schemeClr val="tx1"/>
                </a:solidFill>
              </a:rPr>
              <a:t> containing all default diagnostic plots (pdf and .png format)</a:t>
            </a:r>
          </a:p>
          <a:p>
            <a:pPr marL="352425" indent="-171450" algn="just">
              <a:spcAft>
                <a:spcPts val="600"/>
              </a:spcAft>
              <a:buFont typeface="Arial" panose="020B0604020202020204" pitchFamily="34" charset="0"/>
              <a:buChar char="•"/>
            </a:pPr>
            <a:r>
              <a:rPr lang="en-US" sz="1000">
                <a:solidFill>
                  <a:schemeClr val="tx1"/>
                </a:solidFill>
              </a:rPr>
              <a:t>“</a:t>
            </a:r>
            <a:r>
              <a:rPr lang="en-US" sz="1000" b="1">
                <a:solidFill>
                  <a:schemeClr val="tx1"/>
                </a:solidFill>
              </a:rPr>
              <a:t>both</a:t>
            </a:r>
            <a:r>
              <a:rPr lang="en-US" sz="1000">
                <a:solidFill>
                  <a:schemeClr val="tx1"/>
                </a:solidFill>
              </a:rPr>
              <a:t>”: is a combination of both options above</a:t>
            </a:r>
          </a:p>
          <a:p>
            <a:pPr marL="352425" indent="-171450" algn="just">
              <a:spcAft>
                <a:spcPts val="600"/>
              </a:spcAft>
              <a:buFont typeface="Arial" panose="020B0604020202020204" pitchFamily="34" charset="0"/>
              <a:buChar char="•"/>
            </a:pPr>
            <a:endParaRPr lang="en-US" sz="1000">
              <a:solidFill>
                <a:schemeClr val="tx1"/>
              </a:solidFill>
            </a:endParaRPr>
          </a:p>
          <a:p>
            <a:pPr>
              <a:spcAft>
                <a:spcPts val="600"/>
              </a:spcAft>
            </a:pPr>
            <a:endParaRPr lang="en-US" sz="600">
              <a:solidFill>
                <a:schemeClr val="tx1"/>
              </a:solidFill>
            </a:endParaRPr>
          </a:p>
          <a:p>
            <a:pPr marL="182563" indent="-182563"/>
            <a:endParaRPr lang="en-US" sz="1000">
              <a:solidFill>
                <a:schemeClr val="tx1"/>
              </a:solidFill>
            </a:endParaRPr>
          </a:p>
          <a:p>
            <a:pPr marL="182563" indent="-182563"/>
            <a:r>
              <a:rPr lang="en-US" sz="1000">
                <a:solidFill>
                  <a:schemeClr val="tx1"/>
                </a:solidFill>
              </a:rPr>
              <a:t>1.  Start from a generated R Markdown (.Rmd):</a:t>
            </a:r>
          </a:p>
          <a:p>
            <a:pPr marL="1524000" indent="-1350963">
              <a:spcAft>
                <a:spcPts val="600"/>
              </a:spcAft>
            </a:pPr>
            <a:r>
              <a:rPr lang="en-US" sz="1000">
                <a:solidFill>
                  <a:schemeClr val="tx1"/>
                </a:solidFill>
                <a:latin typeface="Consolas" panose="020B0609020204030204" pitchFamily="49" charset="0"/>
                <a:cs typeface="Consolas" panose="020B0609020204030204" pitchFamily="49" charset="0"/>
              </a:rPr>
              <a:t>	</a:t>
            </a:r>
            <a:r>
              <a:rPr lang="en-US" sz="1000" err="1">
                <a:solidFill>
                  <a:schemeClr val="tx1"/>
                </a:solidFill>
                <a:latin typeface="Consolas" panose="020B0609020204030204" pitchFamily="49" charset="0"/>
                <a:cs typeface="Consolas" panose="020B0609020204030204" pitchFamily="49" charset="0"/>
              </a:rPr>
              <a:t>ctr</a:t>
            </a:r>
            <a:r>
              <a:rPr lang="en-US" sz="1000">
                <a:solidFill>
                  <a:schemeClr val="tx1"/>
                </a:solidFill>
                <a:latin typeface="Consolas" panose="020B0609020204030204" pitchFamily="49" charset="0"/>
                <a:cs typeface="Consolas" panose="020B0609020204030204" pitchFamily="49" charset="0"/>
              </a:rPr>
              <a:t> %&gt;% </a:t>
            </a:r>
            <a:r>
              <a:rPr lang="en-US" sz="1000" b="1">
                <a:solidFill>
                  <a:srgbClr val="214A88"/>
                </a:solidFill>
                <a:latin typeface="Consolas" panose="020B0609020204030204" pitchFamily="49" charset="0"/>
                <a:cs typeface="Consolas" panose="020B0609020204030204" pitchFamily="49" charset="0"/>
              </a:rPr>
              <a:t>pmx_report</a:t>
            </a:r>
            <a:r>
              <a:rPr lang="en-US" sz="1000">
                <a:solidFill>
                  <a:schemeClr val="tx1"/>
                </a:solidFill>
                <a:latin typeface="Consolas" panose="020B0609020204030204" pitchFamily="49" charset="0"/>
                <a:cs typeface="Consolas" panose="020B0609020204030204" pitchFamily="49" charset="0"/>
              </a:rPr>
              <a:t>(</a:t>
            </a:r>
            <a:r>
              <a:rPr lang="en-US" sz="1000">
                <a:solidFill>
                  <a:schemeClr val="accent1">
                    <a:lumMod val="50000"/>
                  </a:schemeClr>
                </a:solidFill>
                <a:latin typeface="Consolas" panose="020B0609020204030204" pitchFamily="49" charset="0"/>
                <a:cs typeface="Consolas" panose="020B0609020204030204" pitchFamily="49" charset="0"/>
              </a:rPr>
              <a:t>name</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"DiagnosticPlots1"</a:t>
            </a:r>
            <a:r>
              <a:rPr lang="en-US" sz="1000">
                <a:solidFill>
                  <a:schemeClr val="tx1"/>
                </a:solidFill>
                <a:latin typeface="Consolas" panose="020B0609020204030204" pitchFamily="49" charset="0"/>
                <a:cs typeface="Consolas" panose="020B0609020204030204" pitchFamily="49" charset="0"/>
              </a:rPr>
              <a:t>, </a:t>
            </a:r>
            <a:r>
              <a:rPr lang="en-US" sz="1000" err="1">
                <a:solidFill>
                  <a:schemeClr val="accent1">
                    <a:lumMod val="50000"/>
                  </a:schemeClr>
                </a:solidFill>
                <a:latin typeface="Consolas" panose="020B0609020204030204" pitchFamily="49" charset="0"/>
                <a:cs typeface="Consolas" panose="020B0609020204030204" pitchFamily="49" charset="0"/>
              </a:rPr>
              <a:t>save_dir</a:t>
            </a:r>
            <a:r>
              <a:rPr lang="en-US" sz="1000">
                <a:solidFill>
                  <a:schemeClr val="tx1"/>
                </a:solidFill>
                <a:latin typeface="Consolas" panose="020B0609020204030204" pitchFamily="49" charset="0"/>
                <a:cs typeface="Consolas" panose="020B0609020204030204" pitchFamily="49" charset="0"/>
              </a:rPr>
              <a:t> = work_dir, </a:t>
            </a:r>
            <a:r>
              <a:rPr lang="en-US" sz="1000">
                <a:solidFill>
                  <a:schemeClr val="accent1">
                    <a:lumMod val="50000"/>
                  </a:schemeClr>
                </a:solidFill>
                <a:latin typeface="Consolas" panose="020B0609020204030204" pitchFamily="49" charset="0"/>
                <a:cs typeface="Consolas" panose="020B0609020204030204" pitchFamily="49" charset="0"/>
              </a:rPr>
              <a:t>format</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"both"</a:t>
            </a:r>
            <a:r>
              <a:rPr lang="en-US" sz="1000">
                <a:solidFill>
                  <a:schemeClr val="tx1"/>
                </a:solidFill>
                <a:latin typeface="Consolas" panose="020B0609020204030204" pitchFamily="49" charset="0"/>
                <a:cs typeface="Consolas" panose="020B0609020204030204" pitchFamily="49" charset="0"/>
              </a:rPr>
              <a:t>)</a:t>
            </a:r>
          </a:p>
          <a:p>
            <a:pPr marL="182563" indent="-182563">
              <a:spcAft>
                <a:spcPts val="600"/>
              </a:spcAft>
            </a:pPr>
            <a:r>
              <a:rPr lang="en-US" sz="1000">
                <a:solidFill>
                  <a:schemeClr val="tx1"/>
                </a:solidFill>
              </a:rPr>
              <a:t>2.  Modify resulting R Markdown (</a:t>
            </a:r>
            <a:r>
              <a:rPr lang="en-US" sz="1000" i="1">
                <a:solidFill>
                  <a:schemeClr val="tx1"/>
                </a:solidFill>
              </a:rPr>
              <a:t>Diagnostic_plots1.Rmd)</a:t>
            </a:r>
            <a:r>
              <a:rPr lang="en-US" sz="1000">
                <a:solidFill>
                  <a:schemeClr val="tx1"/>
                </a:solidFill>
              </a:rPr>
              <a:t> as desired (e.g. change the size, settings of some figures) into new template</a:t>
            </a:r>
          </a:p>
          <a:p>
            <a:r>
              <a:rPr lang="en-US" sz="1000">
                <a:solidFill>
                  <a:schemeClr val="tx1"/>
                </a:solidFill>
              </a:rPr>
              <a:t>3.  Create a report using the customized template:</a:t>
            </a:r>
          </a:p>
          <a:p>
            <a:pPr marL="990600" indent="-817563"/>
            <a:r>
              <a:rPr lang="en-US" sz="1000">
                <a:solidFill>
                  <a:schemeClr val="tx1"/>
                </a:solidFill>
                <a:latin typeface="Consolas" panose="020B0609020204030204" pitchFamily="49" charset="0"/>
                <a:cs typeface="Consolas" panose="020B0609020204030204" pitchFamily="49" charset="0"/>
              </a:rPr>
              <a:t>	</a:t>
            </a:r>
            <a:r>
              <a:rPr lang="en-US" sz="1000" err="1">
                <a:solidFill>
                  <a:schemeClr val="tx1"/>
                </a:solidFill>
                <a:latin typeface="Consolas" panose="020B0609020204030204" pitchFamily="49" charset="0"/>
                <a:cs typeface="Consolas" panose="020B0609020204030204" pitchFamily="49" charset="0"/>
              </a:rPr>
              <a:t>ctr</a:t>
            </a:r>
            <a:r>
              <a:rPr lang="en-US" sz="1000">
                <a:solidFill>
                  <a:schemeClr val="tx1"/>
                </a:solidFill>
                <a:latin typeface="Consolas" panose="020B0609020204030204" pitchFamily="49" charset="0"/>
                <a:cs typeface="Consolas" panose="020B0609020204030204" pitchFamily="49" charset="0"/>
              </a:rPr>
              <a:t> %&gt;% </a:t>
            </a:r>
            <a:r>
              <a:rPr lang="en-US" sz="1000" b="1">
                <a:solidFill>
                  <a:srgbClr val="214A88"/>
                </a:solidFill>
                <a:latin typeface="Consolas" panose="020B0609020204030204" pitchFamily="49" charset="0"/>
                <a:cs typeface="Consolas" panose="020B0609020204030204" pitchFamily="49" charset="0"/>
              </a:rPr>
              <a:t>pmx_report</a:t>
            </a:r>
            <a:r>
              <a:rPr lang="en-US" sz="1000">
                <a:solidFill>
                  <a:schemeClr val="tx1"/>
                </a:solidFill>
                <a:latin typeface="Consolas" panose="020B0609020204030204" pitchFamily="49" charset="0"/>
                <a:cs typeface="Consolas" panose="020B0609020204030204" pitchFamily="49" charset="0"/>
              </a:rPr>
              <a:t>(</a:t>
            </a:r>
            <a:r>
              <a:rPr lang="en-US" sz="1000">
                <a:solidFill>
                  <a:schemeClr val="accent1">
                    <a:lumMod val="50000"/>
                  </a:schemeClr>
                </a:solidFill>
                <a:latin typeface="Consolas" panose="020B0609020204030204" pitchFamily="49" charset="0"/>
                <a:cs typeface="Consolas" panose="020B0609020204030204" pitchFamily="49" charset="0"/>
              </a:rPr>
              <a:t>name</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"DiagnosticPlots2"</a:t>
            </a:r>
            <a:r>
              <a:rPr lang="en-US" sz="1000">
                <a:solidFill>
                  <a:schemeClr val="tx1"/>
                </a:solidFill>
                <a:latin typeface="Consolas" panose="020B0609020204030204" pitchFamily="49" charset="0"/>
                <a:cs typeface="Consolas" panose="020B0609020204030204" pitchFamily="49" charset="0"/>
              </a:rPr>
              <a:t>, </a:t>
            </a:r>
          </a:p>
          <a:p>
            <a:pPr marL="990600" indent="-817563"/>
            <a:r>
              <a:rPr lang="en-US" sz="1000">
                <a:solidFill>
                  <a:schemeClr val="tx1"/>
                </a:solidFill>
                <a:latin typeface="Consolas" panose="020B0609020204030204" pitchFamily="49" charset="0"/>
                <a:cs typeface="Consolas" panose="020B0609020204030204" pitchFamily="49" charset="0"/>
              </a:rPr>
              <a:t>		       </a:t>
            </a:r>
            <a:r>
              <a:rPr lang="en-US" sz="1000" err="1">
                <a:solidFill>
                  <a:schemeClr val="accent1">
                    <a:lumMod val="50000"/>
                  </a:schemeClr>
                </a:solidFill>
                <a:latin typeface="Consolas" panose="020B0609020204030204" pitchFamily="49" charset="0"/>
                <a:cs typeface="Consolas" panose="020B0609020204030204" pitchFamily="49" charset="0"/>
              </a:rPr>
              <a:t>save_dir</a:t>
            </a:r>
            <a:r>
              <a:rPr lang="en-US" sz="1000">
                <a:solidFill>
                  <a:schemeClr val="tx1"/>
                </a:solidFill>
                <a:latin typeface="Consolas" panose="020B0609020204030204" pitchFamily="49" charset="0"/>
                <a:cs typeface="Consolas" panose="020B0609020204030204" pitchFamily="49" charset="0"/>
              </a:rPr>
              <a:t> = work_dir, </a:t>
            </a:r>
          </a:p>
          <a:p>
            <a:pPr marL="990600" indent="-817563"/>
            <a:r>
              <a:rPr lang="en-US" sz="1000">
                <a:solidFill>
                  <a:schemeClr val="tx1"/>
                </a:solidFill>
                <a:latin typeface="Consolas" panose="020B0609020204030204" pitchFamily="49" charset="0"/>
                <a:cs typeface="Consolas" panose="020B0609020204030204" pitchFamily="49" charset="0"/>
              </a:rPr>
              <a:t>		       </a:t>
            </a:r>
            <a:r>
              <a:rPr lang="en-US" sz="1000">
                <a:solidFill>
                  <a:schemeClr val="accent1">
                    <a:lumMod val="50000"/>
                  </a:schemeClr>
                </a:solidFill>
                <a:latin typeface="Consolas" panose="020B0609020204030204" pitchFamily="49" charset="0"/>
                <a:cs typeface="Consolas" panose="020B0609020204030204" pitchFamily="49" charset="0"/>
              </a:rPr>
              <a:t>format</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"report", </a:t>
            </a:r>
          </a:p>
          <a:p>
            <a:pPr marL="990600" indent="-817563"/>
            <a:r>
              <a:rPr lang="en-US" sz="1000">
                <a:solidFill>
                  <a:srgbClr val="4F9A05"/>
                </a:solidFill>
                <a:latin typeface="Consolas" panose="020B0609020204030204" pitchFamily="49" charset="0"/>
                <a:cs typeface="Consolas" panose="020B0609020204030204" pitchFamily="49" charset="0"/>
              </a:rPr>
              <a:t>		       </a:t>
            </a:r>
            <a:r>
              <a:rPr lang="en-US" sz="1000">
                <a:solidFill>
                  <a:schemeClr val="accent1">
                    <a:lumMod val="50000"/>
                  </a:schemeClr>
                </a:solidFill>
                <a:latin typeface="Consolas" panose="020B0609020204030204" pitchFamily="49" charset="0"/>
                <a:cs typeface="Consolas" panose="020B0609020204030204" pitchFamily="49" charset="0"/>
              </a:rPr>
              <a:t>template</a:t>
            </a:r>
            <a:r>
              <a:rPr lang="en-US" sz="1000">
                <a:solidFill>
                  <a:srgbClr val="4F9A05"/>
                </a:solidFill>
                <a:latin typeface="Consolas" panose="020B0609020204030204" pitchFamily="49" charset="0"/>
                <a:cs typeface="Consolas" panose="020B0609020204030204" pitchFamily="49" charset="0"/>
              </a:rPr>
              <a:t> </a:t>
            </a:r>
            <a:r>
              <a:rPr lang="en-US" sz="1000">
                <a:solidFill>
                  <a:schemeClr val="tx1"/>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 </a:t>
            </a:r>
            <a:r>
              <a:rPr lang="en-US" sz="1000">
                <a:solidFill>
                  <a:schemeClr val="accent1">
                    <a:lumMod val="50000"/>
                  </a:schemeClr>
                </a:solidFill>
                <a:latin typeface="Consolas" panose="020B0609020204030204" pitchFamily="49" charset="0"/>
                <a:cs typeface="Consolas" panose="020B0609020204030204" pitchFamily="49" charset="0"/>
              </a:rPr>
              <a:t>file.path</a:t>
            </a:r>
            <a:r>
              <a:rPr lang="en-US" sz="1000">
                <a:solidFill>
                  <a:schemeClr val="tx1"/>
                </a:solidFill>
                <a:latin typeface="Consolas" panose="020B0609020204030204" pitchFamily="49" charset="0"/>
                <a:cs typeface="Consolas" panose="020B0609020204030204" pitchFamily="49" charset="0"/>
              </a:rPr>
              <a:t>(work_dir</a:t>
            </a:r>
            <a:r>
              <a:rPr lang="en-US" sz="1000">
                <a:solidFill>
                  <a:srgbClr val="4F9A05"/>
                </a:solidFill>
                <a:latin typeface="Consolas" panose="020B0609020204030204" pitchFamily="49" charset="0"/>
                <a:cs typeface="Consolas" panose="020B0609020204030204" pitchFamily="49" charset="0"/>
              </a:rPr>
              <a:t>, "DiagnosticPlots2.Rmd"</a:t>
            </a:r>
            <a:r>
              <a:rPr lang="en-US" sz="1000">
                <a:solidFill>
                  <a:schemeClr val="tx1"/>
                </a:solidFill>
                <a:latin typeface="Consolas" panose="020B0609020204030204" pitchFamily="49" charset="0"/>
                <a:cs typeface="Consolas" panose="020B0609020204030204" pitchFamily="49" charset="0"/>
              </a:rPr>
              <a:t>))</a:t>
            </a:r>
          </a:p>
        </p:txBody>
      </p:sp>
      <p:sp>
        <p:nvSpPr>
          <p:cNvPr id="8" name="Round Same Side Corner Rectangle 7"/>
          <p:cNvSpPr/>
          <p:nvPr/>
        </p:nvSpPr>
        <p:spPr>
          <a:xfrm>
            <a:off x="457200" y="965419"/>
            <a:ext cx="8232556" cy="2376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Automated Diagnostics Report</a:t>
            </a:r>
          </a:p>
        </p:txBody>
      </p:sp>
      <p:sp>
        <p:nvSpPr>
          <p:cNvPr id="11" name="TextBox 10"/>
          <p:cNvSpPr txBox="1"/>
          <p:nvPr/>
        </p:nvSpPr>
        <p:spPr>
          <a:xfrm>
            <a:off x="457534" y="2495550"/>
            <a:ext cx="8229266" cy="201600"/>
          </a:xfrm>
          <a:prstGeom prst="rect">
            <a:avLst/>
          </a:prstGeom>
          <a:solidFill>
            <a:schemeClr val="accent1"/>
          </a:solidFill>
        </p:spPr>
        <p:txBody>
          <a:bodyPr wrap="square" rtlCol="0" anchor="ctr">
            <a:noAutofit/>
          </a:bodyPr>
          <a:lstStyle>
            <a:defPPr>
              <a:defRPr lang="en-US"/>
            </a:defPPr>
            <a:lvl1pPr>
              <a:defRPr sz="1000">
                <a:solidFill>
                  <a:schemeClr val="bg1"/>
                </a:solidFill>
              </a:defRPr>
            </a:lvl1pPr>
          </a:lstStyle>
          <a:p>
            <a:pPr algn="ctr"/>
            <a:r>
              <a:rPr lang="en-US" sz="1100"/>
              <a:t>Report Customization: Create Custom Template</a:t>
            </a:r>
          </a:p>
        </p:txBody>
      </p:sp>
      <p:sp>
        <p:nvSpPr>
          <p:cNvPr id="9" name="Rectangle 8">
            <a:extLst>
              <a:ext uri="{FF2B5EF4-FFF2-40B4-BE49-F238E27FC236}">
                <a16:creationId xmlns:a16="http://schemas.microsoft.com/office/drawing/2014/main" id="{F317F8FE-AB63-4F97-810B-A700C4A31198}"/>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810747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Key features</a:t>
            </a:r>
          </a:p>
        </p:txBody>
      </p:sp>
      <p:sp>
        <p:nvSpPr>
          <p:cNvPr id="3" name="Content Placeholder 2"/>
          <p:cNvSpPr>
            <a:spLocks noGrp="1"/>
          </p:cNvSpPr>
          <p:nvPr>
            <p:ph idx="1"/>
          </p:nvPr>
        </p:nvSpPr>
        <p:spPr/>
        <p:txBody>
          <a:bodyPr/>
          <a:lstStyle/>
          <a:p>
            <a:r>
              <a:rPr lang="en-US" b="1"/>
              <a:t>Multiple endpoints</a:t>
            </a:r>
          </a:p>
          <a:p>
            <a:r>
              <a:rPr lang="en-US" b="1"/>
              <a:t>Stratification</a:t>
            </a:r>
            <a:r>
              <a:rPr lang="en-US"/>
              <a:t> and filtering</a:t>
            </a:r>
          </a:p>
          <a:p>
            <a:r>
              <a:rPr lang="en-US" b="1"/>
              <a:t>Graphical customization</a:t>
            </a:r>
          </a:p>
          <a:p>
            <a:r>
              <a:rPr lang="en-US" b="1"/>
              <a:t>VPC</a:t>
            </a:r>
          </a:p>
          <a:p>
            <a:r>
              <a:rPr lang="en-US" b="1"/>
              <a:t>Censoring</a:t>
            </a:r>
          </a:p>
          <a:p>
            <a:r>
              <a:rPr lang="en-US"/>
              <a:t>Shrinkage</a:t>
            </a:r>
          </a:p>
          <a:p>
            <a:r>
              <a:rPr lang="en-US"/>
              <a:t>Parameter table</a:t>
            </a:r>
          </a:p>
        </p:txBody>
      </p:sp>
      <p:sp>
        <p:nvSpPr>
          <p:cNvPr id="4" name="Footer Placeholder 3"/>
          <p:cNvSpPr>
            <a:spLocks noGrp="1"/>
          </p:cNvSpPr>
          <p:nvPr>
            <p:ph type="ftr" sz="quarter" idx="10"/>
          </p:nvPr>
        </p:nvSpPr>
        <p:spPr/>
        <p:txBody>
          <a:bodyPr/>
          <a:lstStyle/>
          <a:p>
            <a:r>
              <a:rPr lang="pt-BR"/>
              <a:t>ggPMX</a:t>
            </a:r>
            <a:endParaRPr lang="en-US"/>
          </a:p>
        </p:txBody>
      </p:sp>
      <p:sp>
        <p:nvSpPr>
          <p:cNvPr id="5" name="Slide Number Placeholder 4"/>
          <p:cNvSpPr>
            <a:spLocks noGrp="1"/>
          </p:cNvSpPr>
          <p:nvPr>
            <p:ph type="sldNum" sz="quarter" idx="11"/>
          </p:nvPr>
        </p:nvSpPr>
        <p:spPr/>
        <p:txBody>
          <a:bodyPr/>
          <a:lstStyle/>
          <a:p>
            <a:fld id="{47547CF9-5B10-D24F-A8D7-45A9778164F7}" type="slidenum">
              <a:rPr lang="uk-UA" smtClean="0"/>
              <a:pPr/>
              <a:t>16</a:t>
            </a:fld>
            <a:endParaRPr lang="uk-UA"/>
          </a:p>
        </p:txBody>
      </p:sp>
      <p:sp>
        <p:nvSpPr>
          <p:cNvPr id="6" name="Rectangle 5">
            <a:extLst>
              <a:ext uri="{FF2B5EF4-FFF2-40B4-BE49-F238E27FC236}">
                <a16:creationId xmlns:a16="http://schemas.microsoft.com/office/drawing/2014/main" id="{98E7F79E-0859-46F4-BD94-ABABD4DE5141}"/>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546393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628650"/>
          </a:xfrm>
        </p:spPr>
        <p:txBody>
          <a:bodyPr>
            <a:normAutofit/>
          </a:bodyPr>
          <a:lstStyle/>
          <a:p>
            <a:r>
              <a:rPr lang="en-US" sz="2800"/>
              <a:t>Multiple endpoint models</a:t>
            </a:r>
          </a:p>
        </p:txBody>
      </p:sp>
      <p:sp>
        <p:nvSpPr>
          <p:cNvPr id="3" name="Content Placeholder 2"/>
          <p:cNvSpPr>
            <a:spLocks noGrp="1"/>
          </p:cNvSpPr>
          <p:nvPr>
            <p:ph idx="1"/>
          </p:nvPr>
        </p:nvSpPr>
        <p:spPr>
          <a:xfrm>
            <a:off x="457200" y="1131570"/>
            <a:ext cx="8229600" cy="3394710"/>
          </a:xfrm>
        </p:spPr>
        <p:txBody>
          <a:bodyPr/>
          <a:lstStyle/>
          <a:p>
            <a:r>
              <a:rPr lang="en-US"/>
              <a:t>ggPMX produces </a:t>
            </a:r>
            <a:r>
              <a:rPr lang="en-US" b="1"/>
              <a:t>one diagnostics report per endpoint</a:t>
            </a:r>
            <a:endParaRPr lang="en-US"/>
          </a:p>
          <a:p>
            <a:r>
              <a:rPr lang="en-US"/>
              <a:t>The endpoint is defined within the controller:</a:t>
            </a:r>
          </a:p>
          <a:p>
            <a:pPr lvl="1"/>
            <a:r>
              <a:rPr lang="en-US"/>
              <a:t>to filter the observations dataset</a:t>
            </a:r>
          </a:p>
          <a:p>
            <a:pPr lvl="1"/>
            <a:r>
              <a:rPr lang="en-US"/>
              <a:t>to keep only the values corresponding to the endpoint of interest </a:t>
            </a:r>
          </a:p>
          <a:p>
            <a:pPr lvl="1"/>
            <a:endParaRPr lang="en-US"/>
          </a:p>
          <a:p>
            <a:pPr marL="228600" lvl="1" indent="0">
              <a:buNone/>
            </a:pPr>
            <a:endParaRPr lang="en-US"/>
          </a:p>
          <a:p>
            <a:r>
              <a:rPr lang="en-US"/>
              <a:t>One report per endpoint, e.g. one </a:t>
            </a:r>
            <a:r>
              <a:rPr lang="en-US" err="1"/>
              <a:t>pmx_report</a:t>
            </a:r>
            <a:r>
              <a:rPr lang="en-US"/>
              <a:t> per controller</a:t>
            </a:r>
          </a:p>
          <a:p>
            <a:pPr marL="0" indent="0">
              <a:buNone/>
            </a:pPr>
            <a:endParaRPr lang="en-US"/>
          </a:p>
        </p:txBody>
      </p:sp>
      <p:sp>
        <p:nvSpPr>
          <p:cNvPr id="7" name="Rectangle 6"/>
          <p:cNvSpPr/>
          <p:nvPr/>
        </p:nvSpPr>
        <p:spPr>
          <a:xfrm>
            <a:off x="457200" y="2444919"/>
            <a:ext cx="8534400" cy="507831"/>
          </a:xfrm>
          <a:prstGeom prst="rect">
            <a:avLst/>
          </a:prstGeom>
          <a:solidFill>
            <a:schemeClr val="bg1">
              <a:lumMod val="85000"/>
            </a:schemeClr>
          </a:solidFill>
        </p:spPr>
        <p:txBody>
          <a:bodyPr wrap="square">
            <a:spAutoFit/>
          </a:bodyPr>
          <a:lstStyle/>
          <a:p>
            <a:r>
              <a:rPr lang="en-US" sz="1350">
                <a:solidFill>
                  <a:schemeClr val="bg1">
                    <a:lumMod val="50000"/>
                  </a:schemeClr>
                </a:solidFill>
                <a:latin typeface="Consolas" panose="020B0609020204030204" pitchFamily="49" charset="0"/>
                <a:cs typeface="Consolas" panose="020B0609020204030204" pitchFamily="49" charset="0"/>
              </a:rPr>
              <a:t># Controller Creation for PD data (DVID==2)</a:t>
            </a:r>
            <a:endParaRPr lang="en-US" sz="1350">
              <a:solidFill>
                <a:srgbClr val="000000"/>
              </a:solidFill>
              <a:latin typeface="Consolas" panose="020B0609020204030204" pitchFamily="49" charset="0"/>
              <a:cs typeface="Consolas" panose="020B0609020204030204" pitchFamily="49" charset="0"/>
            </a:endParaRPr>
          </a:p>
          <a:p>
            <a:r>
              <a:rPr lang="en-US" sz="1350" err="1">
                <a:solidFill>
                  <a:srgbClr val="000000"/>
                </a:solidFill>
                <a:latin typeface="Consolas" panose="020B0609020204030204" pitchFamily="49" charset="0"/>
                <a:cs typeface="Consolas" panose="020B0609020204030204" pitchFamily="49" charset="0"/>
              </a:rPr>
              <a:t>ctrPD</a:t>
            </a:r>
            <a:r>
              <a:rPr lang="en-US" sz="1350">
                <a:solidFill>
                  <a:srgbClr val="000000"/>
                </a:solidFill>
                <a:latin typeface="Consolas" panose="020B0609020204030204" pitchFamily="49" charset="0"/>
                <a:cs typeface="Consolas" panose="020B0609020204030204" pitchFamily="49" charset="0"/>
              </a:rPr>
              <a:t> &lt;- </a:t>
            </a:r>
            <a:r>
              <a:rPr lang="en-US" sz="1350" b="1" err="1">
                <a:solidFill>
                  <a:schemeClr val="accent1"/>
                </a:solidFill>
                <a:latin typeface="Consolas" panose="020B0609020204030204" pitchFamily="49" charset="0"/>
                <a:cs typeface="Consolas" panose="020B0609020204030204" pitchFamily="49" charset="0"/>
              </a:rPr>
              <a:t>pmx_nm</a:t>
            </a:r>
            <a:r>
              <a:rPr lang="en-US" sz="1350">
                <a:solidFill>
                  <a:srgbClr val="000000"/>
                </a:solidFill>
                <a:latin typeface="Consolas" panose="020B0609020204030204" pitchFamily="49" charset="0"/>
                <a:cs typeface="Consolas" panose="020B0609020204030204" pitchFamily="49" charset="0"/>
              </a:rPr>
              <a:t>(</a:t>
            </a:r>
            <a:r>
              <a:rPr lang="en-US" sz="1350">
                <a:solidFill>
                  <a:srgbClr val="214A88"/>
                </a:solidFill>
                <a:latin typeface="Consolas" panose="020B0609020204030204" pitchFamily="49" charset="0"/>
                <a:cs typeface="Consolas" panose="020B0609020204030204" pitchFamily="49" charset="0"/>
              </a:rPr>
              <a:t>directory = </a:t>
            </a:r>
            <a:r>
              <a:rPr lang="en-US" sz="1350" err="1">
                <a:solidFill>
                  <a:srgbClr val="000000"/>
                </a:solidFill>
                <a:latin typeface="Consolas" panose="020B0609020204030204" pitchFamily="49" charset="0"/>
                <a:cs typeface="Consolas" panose="020B0609020204030204" pitchFamily="49" charset="0"/>
              </a:rPr>
              <a:t>work_dir</a:t>
            </a:r>
            <a:r>
              <a:rPr lang="en-US" sz="1350">
                <a:solidFill>
                  <a:srgbClr val="000000"/>
                </a:solidFill>
                <a:latin typeface="Consolas" panose="020B0609020204030204" pitchFamily="49" charset="0"/>
                <a:cs typeface="Consolas" panose="020B0609020204030204" pitchFamily="49" charset="0"/>
              </a:rPr>
              <a:t>,</a:t>
            </a:r>
            <a:r>
              <a:rPr lang="en-US" sz="1350">
                <a:solidFill>
                  <a:srgbClr val="214A88"/>
                </a:solidFill>
                <a:latin typeface="Consolas" panose="020B0609020204030204" pitchFamily="49" charset="0"/>
                <a:cs typeface="Consolas" panose="020B0609020204030204" pitchFamily="49" charset="0"/>
              </a:rPr>
              <a:t> dv</a:t>
            </a:r>
            <a:r>
              <a:rPr lang="en-US" sz="1350">
                <a:solidFill>
                  <a:srgbClr val="000000"/>
                </a:solidFill>
                <a:latin typeface="Consolas" panose="020B0609020204030204" pitchFamily="49" charset="0"/>
                <a:cs typeface="Consolas" panose="020B0609020204030204" pitchFamily="49" charset="0"/>
              </a:rPr>
              <a:t> = </a:t>
            </a:r>
            <a:r>
              <a:rPr lang="en-US" sz="1350">
                <a:solidFill>
                  <a:srgbClr val="4F9A05"/>
                </a:solidFill>
                <a:latin typeface="Consolas" panose="020B0609020204030204" pitchFamily="49" charset="0"/>
                <a:cs typeface="Consolas" panose="020B0609020204030204" pitchFamily="49" charset="0"/>
              </a:rPr>
              <a:t>"DVID"</a:t>
            </a:r>
            <a:r>
              <a:rPr lang="en-US" sz="1350">
                <a:solidFill>
                  <a:srgbClr val="000000"/>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endpoint</a:t>
            </a:r>
            <a:r>
              <a:rPr lang="en-US" sz="1350">
                <a:solidFill>
                  <a:srgbClr val="000000"/>
                </a:solidFill>
                <a:latin typeface="Consolas" panose="020B0609020204030204" pitchFamily="49" charset="0"/>
                <a:cs typeface="Consolas" panose="020B0609020204030204" pitchFamily="49" charset="0"/>
              </a:rPr>
              <a:t> = 2)</a:t>
            </a:r>
          </a:p>
        </p:txBody>
      </p:sp>
      <p:sp>
        <p:nvSpPr>
          <p:cNvPr id="8" name="Rectangle 7"/>
          <p:cNvSpPr/>
          <p:nvPr/>
        </p:nvSpPr>
        <p:spPr>
          <a:xfrm>
            <a:off x="457200" y="3409950"/>
            <a:ext cx="8534400" cy="111633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50" err="1">
                <a:solidFill>
                  <a:schemeClr val="tx1"/>
                </a:solidFill>
                <a:latin typeface="Consolas" panose="020B0609020204030204" pitchFamily="49" charset="0"/>
                <a:cs typeface="Consolas" panose="020B0609020204030204" pitchFamily="49" charset="0"/>
              </a:rPr>
              <a:t>ctrPD</a:t>
            </a:r>
            <a:r>
              <a:rPr lang="en-US" sz="1350">
                <a:solidFill>
                  <a:schemeClr val="tx1"/>
                </a:solidFill>
                <a:latin typeface="Consolas" panose="020B0609020204030204" pitchFamily="49" charset="0"/>
                <a:cs typeface="Consolas" panose="020B0609020204030204" pitchFamily="49" charset="0"/>
              </a:rPr>
              <a:t> %&gt;% </a:t>
            </a:r>
            <a:r>
              <a:rPr lang="en-US" sz="1350" b="1" err="1">
                <a:solidFill>
                  <a:schemeClr val="accent1"/>
                </a:solidFill>
                <a:latin typeface="Consolas" panose="020B0609020204030204" pitchFamily="49" charset="0"/>
                <a:cs typeface="Consolas" panose="020B0609020204030204" pitchFamily="49" charset="0"/>
              </a:rPr>
              <a:t>pmx_report</a:t>
            </a:r>
            <a:r>
              <a:rPr lang="en-US" sz="1350">
                <a:solidFill>
                  <a:schemeClr val="tx1"/>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name     = </a:t>
            </a:r>
            <a:r>
              <a:rPr lang="en-US" sz="1350">
                <a:solidFill>
                  <a:srgbClr val="4F9A05"/>
                </a:solidFill>
                <a:latin typeface="Consolas" panose="020B0609020204030204" pitchFamily="49" charset="0"/>
                <a:cs typeface="Consolas" panose="020B0609020204030204" pitchFamily="49" charset="0"/>
              </a:rPr>
              <a:t>"</a:t>
            </a:r>
            <a:r>
              <a:rPr lang="en-US" sz="1350" err="1">
                <a:solidFill>
                  <a:srgbClr val="4F9A05"/>
                </a:solidFill>
                <a:latin typeface="Consolas" panose="020B0609020204030204" pitchFamily="49" charset="0"/>
                <a:cs typeface="Consolas" panose="020B0609020204030204" pitchFamily="49" charset="0"/>
              </a:rPr>
              <a:t>Report_ggPMX_PD</a:t>
            </a:r>
            <a:r>
              <a:rPr lang="en-US" sz="1350">
                <a:solidFill>
                  <a:srgbClr val="4F9A05"/>
                </a:solidFill>
                <a:latin typeface="Consolas" panose="020B0609020204030204" pitchFamily="49" charset="0"/>
                <a:cs typeface="Consolas" panose="020B0609020204030204" pitchFamily="49" charset="0"/>
              </a:rPr>
              <a:t>"</a:t>
            </a:r>
            <a:r>
              <a:rPr lang="en-US" sz="1350">
                <a:solidFill>
                  <a:schemeClr val="tx1"/>
                </a:solidFill>
                <a:latin typeface="Consolas" panose="020B0609020204030204" pitchFamily="49" charset="0"/>
                <a:cs typeface="Consolas" panose="020B0609020204030204" pitchFamily="49" charset="0"/>
              </a:rPr>
              <a:t>,</a:t>
            </a:r>
            <a:r>
              <a:rPr lang="en-US" sz="1350">
                <a:solidFill>
                  <a:schemeClr val="bg1">
                    <a:lumMod val="50000"/>
                  </a:schemeClr>
                </a:solidFill>
                <a:latin typeface="Consolas" panose="020B0609020204030204" pitchFamily="49" charset="0"/>
                <a:cs typeface="Consolas" panose="020B0609020204030204" pitchFamily="49" charset="0"/>
              </a:rPr>
              <a:t># Report Filename</a:t>
            </a:r>
            <a:endParaRPr lang="en-US" sz="1350">
              <a:solidFill>
                <a:schemeClr val="tx1"/>
              </a:solidFill>
              <a:latin typeface="Consolas" panose="020B0609020204030204" pitchFamily="49" charset="0"/>
              <a:cs typeface="Consolas" panose="020B0609020204030204" pitchFamily="49" charset="0"/>
            </a:endParaRPr>
          </a:p>
          <a:p>
            <a:r>
              <a:rPr lang="en-US" sz="1350">
                <a:solidFill>
                  <a:srgbClr val="214A88"/>
                </a:solidFill>
                <a:latin typeface="Consolas" panose="020B0609020204030204" pitchFamily="49" charset="0"/>
                <a:cs typeface="Consolas" panose="020B0609020204030204" pitchFamily="49" charset="0"/>
              </a:rPr>
              <a:t>		 	</a:t>
            </a:r>
            <a:r>
              <a:rPr lang="en-US" sz="1350" err="1">
                <a:solidFill>
                  <a:srgbClr val="214A88"/>
                </a:solidFill>
                <a:latin typeface="Consolas" panose="020B0609020204030204" pitchFamily="49" charset="0"/>
                <a:cs typeface="Consolas" panose="020B0609020204030204" pitchFamily="49" charset="0"/>
              </a:rPr>
              <a:t>save_dir</a:t>
            </a:r>
            <a:r>
              <a:rPr lang="en-US" sz="1350">
                <a:solidFill>
                  <a:srgbClr val="214A88"/>
                </a:solidFill>
                <a:latin typeface="Consolas" panose="020B0609020204030204" pitchFamily="49" charset="0"/>
                <a:cs typeface="Consolas" panose="020B0609020204030204" pitchFamily="49" charset="0"/>
              </a:rPr>
              <a:t> = </a:t>
            </a:r>
            <a:r>
              <a:rPr lang="en-US" sz="1350">
                <a:solidFill>
                  <a:srgbClr val="4F9A05"/>
                </a:solidFill>
                <a:latin typeface="Consolas" panose="020B0609020204030204" pitchFamily="49" charset="0"/>
                <a:cs typeface="Consolas" panose="020B0609020204030204" pitchFamily="49" charset="0"/>
              </a:rPr>
              <a:t>"</a:t>
            </a:r>
            <a:r>
              <a:rPr lang="en-US" sz="1350" err="1">
                <a:solidFill>
                  <a:srgbClr val="4F9A05"/>
                </a:solidFill>
                <a:latin typeface="Consolas" panose="020B0609020204030204" pitchFamily="49" charset="0"/>
                <a:cs typeface="Consolas" panose="020B0609020204030204" pitchFamily="49" charset="0"/>
              </a:rPr>
              <a:t>work_dir</a:t>
            </a:r>
            <a:r>
              <a:rPr lang="en-US" sz="1350">
                <a:solidFill>
                  <a:srgbClr val="4F9A05"/>
                </a:solidFill>
                <a:latin typeface="Consolas" panose="020B0609020204030204" pitchFamily="49" charset="0"/>
                <a:cs typeface="Consolas" panose="020B0609020204030204" pitchFamily="49" charset="0"/>
              </a:rPr>
              <a:t>"</a:t>
            </a:r>
            <a:r>
              <a:rPr lang="en-US" sz="1350">
                <a:solidFill>
                  <a:srgbClr val="000000"/>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Directory Path to Report</a:t>
            </a:r>
            <a:endParaRPr lang="en-US" sz="1350">
              <a:solidFill>
                <a:srgbClr val="000000"/>
              </a:solidFill>
              <a:latin typeface="Consolas" panose="020B0609020204030204" pitchFamily="49" charset="0"/>
              <a:cs typeface="Consolas" panose="020B0609020204030204" pitchFamily="49" charset="0"/>
            </a:endParaRPr>
          </a:p>
          <a:p>
            <a:r>
              <a:rPr lang="en-US" sz="1350">
                <a:solidFill>
                  <a:srgbClr val="214A88"/>
                </a:solidFill>
                <a:latin typeface="Consolas" panose="020B0609020204030204" pitchFamily="49" charset="0"/>
                <a:cs typeface="Consolas" panose="020B0609020204030204" pitchFamily="49" charset="0"/>
              </a:rPr>
              <a:t>		 	format   = </a:t>
            </a:r>
            <a:r>
              <a:rPr lang="en-US" sz="1350">
                <a:solidFill>
                  <a:srgbClr val="4F9A05"/>
                </a:solidFill>
                <a:latin typeface="Consolas" panose="020B0609020204030204" pitchFamily="49" charset="0"/>
                <a:cs typeface="Consolas" panose="020B0609020204030204" pitchFamily="49" charset="0"/>
              </a:rPr>
              <a:t>"report"</a:t>
            </a:r>
            <a:r>
              <a:rPr lang="en-US" sz="1350">
                <a:solidFill>
                  <a:srgbClr val="000000"/>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Report Setting</a:t>
            </a:r>
            <a:endParaRPr lang="en-US" sz="1350">
              <a:solidFill>
                <a:srgbClr val="000000"/>
              </a:solidFill>
              <a:latin typeface="Consolas" panose="020B0609020204030204" pitchFamily="49" charset="0"/>
              <a:cs typeface="Consolas" panose="020B0609020204030204" pitchFamily="49" charset="0"/>
            </a:endParaRPr>
          </a:p>
          <a:p>
            <a:r>
              <a:rPr lang="en-US" sz="1350">
                <a:solidFill>
                  <a:schemeClr val="tx1"/>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extension= </a:t>
            </a:r>
            <a:r>
              <a:rPr lang="en-US" sz="1350">
                <a:solidFill>
                  <a:srgbClr val="4F9A05"/>
                </a:solidFill>
                <a:latin typeface="Consolas" panose="020B0609020204030204" pitchFamily="49" charset="0"/>
                <a:cs typeface="Consolas" panose="020B0609020204030204" pitchFamily="49" charset="0"/>
              </a:rPr>
              <a:t>“word"</a:t>
            </a:r>
            <a:r>
              <a:rPr lang="en-US" sz="1350">
                <a:solidFill>
                  <a:schemeClr val="tx1"/>
                </a:solidFill>
                <a:latin typeface="Consolas" panose="020B0609020204030204" pitchFamily="49" charset="0"/>
                <a:cs typeface="Consolas" panose="020B0609020204030204" pitchFamily="49" charset="0"/>
              </a:rPr>
              <a:t>)           </a:t>
            </a:r>
            <a:r>
              <a:rPr lang="en-US" sz="1350">
                <a:solidFill>
                  <a:schemeClr val="bg1">
                    <a:lumMod val="50000"/>
                  </a:schemeClr>
                </a:solidFill>
                <a:latin typeface="Consolas" panose="020B0609020204030204" pitchFamily="49" charset="0"/>
                <a:cs typeface="Consolas" panose="020B0609020204030204" pitchFamily="49" charset="0"/>
              </a:rPr>
              <a:t># Report Format</a:t>
            </a:r>
            <a:endParaRPr lang="en-US" sz="1350">
              <a:solidFill>
                <a:srgbClr val="000000"/>
              </a:solidFill>
              <a:latin typeface="Consolas" panose="020B0609020204030204" pitchFamily="49" charset="0"/>
              <a:cs typeface="Consolas" panose="020B0609020204030204" pitchFamily="49" charset="0"/>
            </a:endParaRPr>
          </a:p>
          <a:p>
            <a:endParaRPr lang="en-US" sz="1350">
              <a:solidFill>
                <a:schemeClr val="tx1"/>
              </a:solidFill>
              <a:latin typeface="Consolas" panose="020B0609020204030204" pitchFamily="49" charset="0"/>
              <a:cs typeface="Consolas" panose="020B0609020204030204" pitchFamily="49" charset="0"/>
            </a:endParaRPr>
          </a:p>
        </p:txBody>
      </p:sp>
      <p:sp>
        <p:nvSpPr>
          <p:cNvPr id="6" name="Footer Placeholder 5"/>
          <p:cNvSpPr>
            <a:spLocks noGrp="1"/>
          </p:cNvSpPr>
          <p:nvPr>
            <p:ph type="ftr" sz="quarter" idx="10"/>
          </p:nvPr>
        </p:nvSpPr>
        <p:spPr>
          <a:xfrm>
            <a:off x="658504" y="4919472"/>
            <a:ext cx="3792538" cy="228600"/>
          </a:xfrm>
        </p:spPr>
        <p:txBody>
          <a:bodyPr/>
          <a:lstStyle/>
          <a:p>
            <a:r>
              <a:rPr lang="pt-BR"/>
              <a:t>ggPMX</a:t>
            </a:r>
            <a:endParaRPr lang="en-US"/>
          </a:p>
        </p:txBody>
      </p:sp>
      <p:sp>
        <p:nvSpPr>
          <p:cNvPr id="9" name="Slide Number Placeholder 8"/>
          <p:cNvSpPr>
            <a:spLocks noGrp="1"/>
          </p:cNvSpPr>
          <p:nvPr>
            <p:ph type="sldNum" sz="quarter" idx="11"/>
          </p:nvPr>
        </p:nvSpPr>
        <p:spPr/>
        <p:txBody>
          <a:bodyPr/>
          <a:lstStyle/>
          <a:p>
            <a:fld id="{47547CF9-5B10-D24F-A8D7-45A9778164F7}" type="slidenum">
              <a:rPr lang="uk-UA" smtClean="0"/>
              <a:pPr/>
              <a:t>17</a:t>
            </a:fld>
            <a:endParaRPr lang="uk-UA"/>
          </a:p>
        </p:txBody>
      </p:sp>
      <p:sp>
        <p:nvSpPr>
          <p:cNvPr id="10" name="Rectangle 9">
            <a:extLst>
              <a:ext uri="{FF2B5EF4-FFF2-40B4-BE49-F238E27FC236}">
                <a16:creationId xmlns:a16="http://schemas.microsoft.com/office/drawing/2014/main" id="{16C66867-6AF8-415F-BDB5-0F0AC6226434}"/>
              </a:ext>
            </a:extLst>
          </p:cNvPr>
          <p:cNvSpPr/>
          <p:nvPr/>
        </p:nvSpPr>
        <p:spPr>
          <a:xfrm>
            <a:off x="7182577" y="4526280"/>
            <a:ext cx="1745024" cy="457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362353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7372350" cy="456634"/>
          </a:xfrm>
        </p:spPr>
        <p:txBody>
          <a:bodyPr>
            <a:normAutofit/>
          </a:bodyPr>
          <a:lstStyle/>
          <a:p>
            <a:r>
              <a:rPr lang="en-US" sz="2800"/>
              <a:t>Plots customization – on the fly</a:t>
            </a:r>
          </a:p>
        </p:txBody>
      </p:sp>
      <p:sp>
        <p:nvSpPr>
          <p:cNvPr id="7" name="Rectangle 6"/>
          <p:cNvSpPr/>
          <p:nvPr/>
        </p:nvSpPr>
        <p:spPr>
          <a:xfrm>
            <a:off x="4005618" y="1168866"/>
            <a:ext cx="5105400" cy="1200329"/>
          </a:xfrm>
          <a:prstGeom prst="rect">
            <a:avLst/>
          </a:prstGeom>
          <a:solidFill>
            <a:schemeClr val="bg1">
              <a:lumMod val="85000"/>
            </a:schemeClr>
          </a:solidFill>
        </p:spPr>
        <p:txBody>
          <a:bodyPr wrap="square" lIns="0" rIns="0">
            <a:spAutoFit/>
          </a:bodyPr>
          <a:lstStyle/>
          <a:p>
            <a:pPr marL="200025" marR="0" lvl="0" indent="0" algn="l"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ctr %&gt;% </a:t>
            </a:r>
            <a:r>
              <a:rPr kumimoji="0" lang="en-US" sz="1200" b="1" i="0" u="none" strike="noStrike" kern="1200" cap="none" spc="0" normalizeH="0" baseline="0" noProof="0" err="1">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pmx_plot_npde_time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endPar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endParaRPr>
          </a:p>
          <a:p>
            <a:pPr marL="200025"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23761">
                    <a:lumMod val="75000"/>
                  </a:srgbClr>
                </a:solidFill>
                <a:latin typeface="Consolas" panose="020B0609020204030204" pitchFamily="49" charset="0"/>
                <a:cs typeface="Consolas" panose="020B0609020204030204" pitchFamily="49" charset="0"/>
              </a:rPr>
              <a:t>  	</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smooth</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color</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"blue"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point</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shape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4</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a:t>
            </a:r>
            <a:r>
              <a:rPr kumimoji="0" lang="en-US" sz="1200" b="0" i="0" u="none" strike="noStrike" kern="1200" cap="none" spc="0" normalizeH="0" baseline="0" noProof="0" err="1">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is.draft</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lang="en-US" sz="1200">
                <a:solidFill>
                  <a:srgbClr val="4F9A05"/>
                </a:solidFill>
                <a:latin typeface="Consolas" panose="020B0609020204030204" pitchFamily="49" charset="0"/>
              </a:rPr>
              <a:t>FALSE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a:t>
            </a:r>
          </a:p>
          <a:p>
            <a:pPr marL="336947"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	labels</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list(</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x</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"TIME after first dose (days)"</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p>
          <a:p>
            <a:pPr marL="336947"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00000"/>
                </a:solidFill>
                <a:latin typeface="Consolas" panose="020B0609020204030204" pitchFamily="49" charset="0"/>
                <a:cs typeface="Consolas" panose="020B0609020204030204" pitchFamily="49" charset="0"/>
              </a:rPr>
              <a:t>	</a:t>
            </a:r>
            <a:r>
              <a:rPr kumimoji="0" lang="en-US" sz="1200" b="0" i="0" u="none" strike="noStrike" kern="1200" cap="none" spc="0" normalizeH="0" baseline="0" noProof="0">
                <a:ln>
                  <a:noFill/>
                </a:ln>
                <a:solidFill>
                  <a:srgbClr val="023761">
                    <a:lumMod val="75000"/>
                  </a:srgbClr>
                </a:solidFill>
                <a:effectLst/>
                <a:uLnTx/>
                <a:uFillTx/>
                <a:latin typeface="Consolas" panose="020B0609020204030204" pitchFamily="49" charset="0"/>
                <a:ea typeface="+mn-ea"/>
                <a:cs typeface="Consolas" panose="020B0609020204030204" pitchFamily="49" charset="0"/>
              </a:rPr>
              <a:t>y</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 = </a:t>
            </a:r>
            <a:r>
              <a:rPr kumimoji="0" lang="en-US" sz="1200" b="0" i="0" u="none" strike="noStrike" kern="1200" cap="none" spc="0" normalizeH="0" baseline="0" noProof="0">
                <a:ln>
                  <a:noFill/>
                </a:ln>
                <a:solidFill>
                  <a:srgbClr val="4F9A05"/>
                </a:solidFill>
                <a:effectLst/>
                <a:uLnTx/>
                <a:uFillTx/>
                <a:latin typeface="Consolas" panose="020B0609020204030204" pitchFamily="49" charset="0"/>
                <a:ea typeface="+mn-ea"/>
                <a:cs typeface="Consolas" panose="020B0609020204030204" pitchFamily="49" charset="0"/>
              </a:rPr>
              <a:t>"Normalized PDE"</a:t>
            </a:r>
            <a:r>
              <a:rPr kumimoji="0" lang="en-US" sz="1200" b="0" i="0" u="none" strike="noStrike" kern="1200" cap="none" spc="0" normalizeH="0" baseline="0" noProof="0">
                <a:ln>
                  <a:noFill/>
                </a:ln>
                <a:solidFill>
                  <a:srgbClr val="000000"/>
                </a:solidFill>
                <a:effectLst/>
                <a:uLnTx/>
                <a:uFillTx/>
                <a:latin typeface="Consolas" panose="020B0609020204030204" pitchFamily="49" charset="0"/>
                <a:ea typeface="+mn-ea"/>
                <a:cs typeface="Consolas" panose="020B0609020204030204" pitchFamily="49" charset="0"/>
              </a:rPr>
              <a:t>))</a:t>
            </a:r>
          </a:p>
        </p:txBody>
      </p:sp>
      <p:pic>
        <p:nvPicPr>
          <p:cNvPr id="9" name="Picture 8">
            <a:extLst>
              <a:ext uri="{FF2B5EF4-FFF2-40B4-BE49-F238E27FC236}">
                <a16:creationId xmlns:a16="http://schemas.microsoft.com/office/drawing/2014/main" id="{7F4062D5-D8D1-1744-86E3-5938DC18280A}"/>
              </a:ext>
            </a:extLst>
          </p:cNvPr>
          <p:cNvPicPr>
            <a:picLocks noChangeAspect="1"/>
          </p:cNvPicPr>
          <p:nvPr/>
        </p:nvPicPr>
        <p:blipFill rotWithShape="1">
          <a:blip r:embed="rId3"/>
          <a:srcRect l="5220" t="4182" r="7404" b="4471"/>
          <a:stretch/>
        </p:blipFill>
        <p:spPr>
          <a:xfrm>
            <a:off x="701472" y="2503326"/>
            <a:ext cx="2830314" cy="2124858"/>
          </a:xfrm>
          <a:prstGeom prst="rect">
            <a:avLst/>
          </a:prstGeom>
        </p:spPr>
      </p:pic>
      <p:sp>
        <p:nvSpPr>
          <p:cNvPr id="5" name="Rectangle 4"/>
          <p:cNvSpPr/>
          <p:nvPr/>
        </p:nvSpPr>
        <p:spPr>
          <a:xfrm>
            <a:off x="457200" y="1180523"/>
            <a:ext cx="3276600" cy="1188672"/>
          </a:xfrm>
          <a:prstGeom prst="rect">
            <a:avLst/>
          </a:prstGeom>
          <a:solidFill>
            <a:schemeClr val="bg1">
              <a:lumMod val="85000"/>
            </a:schemeClr>
          </a:solidFill>
        </p:spPr>
        <p:txBody>
          <a:bodyPr wrap="none" lIns="0" rIns="0" anchor="t">
            <a:noAutofit/>
          </a:bodyPr>
          <a:lstStyle/>
          <a:p>
            <a:pPr marL="200025" lvl="0">
              <a:defRPr/>
            </a:pPr>
            <a:r>
              <a:rPr lang="en-US" sz="1200" b="1" dirty="0">
                <a:solidFill>
                  <a:srgbClr val="023761">
                    <a:lumMod val="75000"/>
                  </a:srgbClr>
                </a:solidFill>
                <a:latin typeface="Consolas" panose="020B0609020204030204" pitchFamily="49" charset="0"/>
                <a:cs typeface="Consolas" panose="020B0609020204030204" pitchFamily="49" charset="0"/>
              </a:rPr>
              <a:t>ctr %&gt;% </a:t>
            </a:r>
            <a:r>
              <a:rPr lang="en-US" sz="1200" b="1" dirty="0" err="1">
                <a:solidFill>
                  <a:srgbClr val="023761">
                    <a:lumMod val="75000"/>
                  </a:srgbClr>
                </a:solidFill>
                <a:latin typeface="Consolas" panose="020B0609020204030204" pitchFamily="49" charset="0"/>
                <a:cs typeface="Consolas" panose="020B0609020204030204" pitchFamily="49" charset="0"/>
              </a:rPr>
              <a:t>pmx_plot_npde_time</a:t>
            </a:r>
            <a:r>
              <a:rPr lang="en-US" sz="1200" dirty="0">
                <a:solidFill>
                  <a:srgbClr val="000000"/>
                </a:solidFill>
                <a:latin typeface="Consolas" panose="020B0609020204030204" pitchFamily="49" charset="0"/>
                <a:cs typeface="Consolas" panose="020B0609020204030204" pitchFamily="49" charset="0"/>
              </a:rPr>
              <a:t>()</a:t>
            </a:r>
            <a:endParaRPr lang="en-US" sz="1200" dirty="0">
              <a:solidFill>
                <a:srgbClr val="023761">
                  <a:lumMod val="75000"/>
                </a:srgbClr>
              </a:solidFill>
              <a:latin typeface="Consolas" panose="020B0609020204030204" pitchFamily="49" charset="0"/>
              <a:cs typeface="Consolas" panose="020B0609020204030204" pitchFamily="49" charset="0"/>
            </a:endParaRPr>
          </a:p>
        </p:txBody>
      </p:sp>
      <p:sp>
        <p:nvSpPr>
          <p:cNvPr id="6" name="TextBox 5"/>
          <p:cNvSpPr txBox="1"/>
          <p:nvPr/>
        </p:nvSpPr>
        <p:spPr>
          <a:xfrm>
            <a:off x="457200" y="800820"/>
            <a:ext cx="1659429" cy="369332"/>
          </a:xfrm>
          <a:prstGeom prst="rect">
            <a:avLst/>
          </a:prstGeom>
          <a:noFill/>
        </p:spPr>
        <p:txBody>
          <a:bodyPr wrap="none" rtlCol="0">
            <a:spAutoFit/>
          </a:bodyPr>
          <a:lstStyle/>
          <a:p>
            <a:r>
              <a:rPr lang="en-US"/>
              <a:t>Default setting</a:t>
            </a:r>
          </a:p>
        </p:txBody>
      </p:sp>
      <p:sp>
        <p:nvSpPr>
          <p:cNvPr id="11" name="TextBox 10"/>
          <p:cNvSpPr txBox="1"/>
          <p:nvPr/>
        </p:nvSpPr>
        <p:spPr>
          <a:xfrm>
            <a:off x="3886200" y="811191"/>
            <a:ext cx="4083169" cy="369332"/>
          </a:xfrm>
          <a:prstGeom prst="rect">
            <a:avLst/>
          </a:prstGeom>
          <a:noFill/>
        </p:spPr>
        <p:txBody>
          <a:bodyPr wrap="none" rtlCol="0">
            <a:spAutoFit/>
          </a:bodyPr>
          <a:lstStyle/>
          <a:p>
            <a:r>
              <a:rPr lang="en-US"/>
              <a:t>Updating labels and graphical settings</a:t>
            </a:r>
          </a:p>
        </p:txBody>
      </p:sp>
      <p:sp>
        <p:nvSpPr>
          <p:cNvPr id="12" name="Footer Placeholder 11"/>
          <p:cNvSpPr>
            <a:spLocks noGrp="1"/>
          </p:cNvSpPr>
          <p:nvPr>
            <p:ph type="ftr" sz="quarter" idx="10"/>
          </p:nvPr>
        </p:nvSpPr>
        <p:spPr/>
        <p:txBody>
          <a:bodyPr/>
          <a:lstStyle/>
          <a:p>
            <a:r>
              <a:rPr lang="pt-BR"/>
              <a:t>ggPMX</a:t>
            </a:r>
            <a:endParaRPr lang="en-US"/>
          </a:p>
        </p:txBody>
      </p:sp>
      <p:sp>
        <p:nvSpPr>
          <p:cNvPr id="13" name="Slide Number Placeholder 12"/>
          <p:cNvSpPr>
            <a:spLocks noGrp="1"/>
          </p:cNvSpPr>
          <p:nvPr>
            <p:ph type="sldNum" sz="quarter" idx="11"/>
          </p:nvPr>
        </p:nvSpPr>
        <p:spPr/>
        <p:txBody>
          <a:bodyPr/>
          <a:lstStyle/>
          <a:p>
            <a:fld id="{47547CF9-5B10-D24F-A8D7-45A9778164F7}" type="slidenum">
              <a:rPr lang="uk-UA" smtClean="0"/>
              <a:pPr/>
              <a:t>18</a:t>
            </a:fld>
            <a:endParaRPr lang="uk-UA"/>
          </a:p>
        </p:txBody>
      </p:sp>
      <p:pic>
        <p:nvPicPr>
          <p:cNvPr id="4" name="Picture 3">
            <a:extLst>
              <a:ext uri="{FF2B5EF4-FFF2-40B4-BE49-F238E27FC236}">
                <a16:creationId xmlns:a16="http://schemas.microsoft.com/office/drawing/2014/main" id="{6562CB21-F969-48D9-8431-1FD1FD3DD3F1}"/>
              </a:ext>
            </a:extLst>
          </p:cNvPr>
          <p:cNvPicPr>
            <a:picLocks noChangeAspect="1"/>
          </p:cNvPicPr>
          <p:nvPr/>
        </p:nvPicPr>
        <p:blipFill>
          <a:blip r:embed="rId4"/>
          <a:stretch>
            <a:fillRect/>
          </a:stretch>
        </p:blipFill>
        <p:spPr>
          <a:xfrm>
            <a:off x="4709512" y="2453104"/>
            <a:ext cx="3120038" cy="2175080"/>
          </a:xfrm>
          <a:prstGeom prst="rect">
            <a:avLst/>
          </a:prstGeom>
        </p:spPr>
      </p:pic>
      <p:sp>
        <p:nvSpPr>
          <p:cNvPr id="14" name="Rectangle 13">
            <a:extLst>
              <a:ext uri="{FF2B5EF4-FFF2-40B4-BE49-F238E27FC236}">
                <a16:creationId xmlns:a16="http://schemas.microsoft.com/office/drawing/2014/main" id="{8A5E43F1-2CE7-42D0-916B-7CAFA335AD96}"/>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6910070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389398"/>
            <a:ext cx="8305800" cy="1200150"/>
          </a:xfrm>
        </p:spPr>
        <p:txBody>
          <a:bodyPr>
            <a:normAutofit fontScale="70000" lnSpcReduction="20000"/>
          </a:bodyPr>
          <a:lstStyle/>
          <a:p>
            <a:r>
              <a:rPr lang="en-US" sz="2000" dirty="0">
                <a:cs typeface="Consolas" panose="020B0609020204030204" pitchFamily="49" charset="0"/>
              </a:rPr>
              <a:t>Create a “settings” object using </a:t>
            </a:r>
            <a:r>
              <a:rPr lang="en-US" sz="2000" b="1" dirty="0" err="1">
                <a:solidFill>
                  <a:schemeClr val="accent2"/>
                </a:solidFill>
                <a:cs typeface="Consolas" panose="020B0609020204030204" pitchFamily="49" charset="0"/>
              </a:rPr>
              <a:t>pmx_settings</a:t>
            </a:r>
            <a:r>
              <a:rPr lang="en-US" sz="2000" b="1" dirty="0">
                <a:solidFill>
                  <a:schemeClr val="accent2"/>
                </a:solidFill>
                <a:cs typeface="Consolas" panose="020B0609020204030204" pitchFamily="49" charset="0"/>
              </a:rPr>
              <a:t>(). </a:t>
            </a:r>
            <a:r>
              <a:rPr lang="en-US" sz="2000" dirty="0">
                <a:cs typeface="Consolas" panose="020B0609020204030204" pitchFamily="49" charset="0"/>
              </a:rPr>
              <a:t>This object is passed to </a:t>
            </a:r>
            <a:r>
              <a:rPr lang="en-US" sz="2000" dirty="0" err="1">
                <a:cs typeface="Consolas" panose="020B0609020204030204" pitchFamily="49" charset="0"/>
              </a:rPr>
              <a:t>pmx</a:t>
            </a:r>
            <a:r>
              <a:rPr lang="en-US" sz="2000" dirty="0">
                <a:cs typeface="Consolas" panose="020B0609020204030204" pitchFamily="49" charset="0"/>
              </a:rPr>
              <a:t>() as argument “settings”</a:t>
            </a:r>
          </a:p>
          <a:p>
            <a:r>
              <a:rPr lang="en-US" sz="2000" dirty="0">
                <a:cs typeface="Consolas" panose="020B0609020204030204" pitchFamily="49" charset="0"/>
              </a:rPr>
              <a:t>Using such a syntax is useful when same setting is applied to all plots, e.g.:</a:t>
            </a:r>
          </a:p>
          <a:p>
            <a:pPr lvl="1"/>
            <a:r>
              <a:rPr lang="en-US" sz="2000" dirty="0">
                <a:cs typeface="Consolas" panose="020B0609020204030204" pitchFamily="49" charset="0"/>
              </a:rPr>
              <a:t>Remove DRAFT label (printed by default)</a:t>
            </a:r>
          </a:p>
          <a:p>
            <a:pPr lvl="1"/>
            <a:r>
              <a:rPr lang="en-US" sz="2000" dirty="0">
                <a:cs typeface="Consolas" panose="020B0609020204030204" pitchFamily="49" charset="0"/>
              </a:rPr>
              <a:t>Use meaningful labels, such as “Male” and “Female” instead of 0 or 1</a:t>
            </a:r>
          </a:p>
          <a:p>
            <a:pPr lvl="1"/>
            <a:r>
              <a:rPr lang="en-US" sz="2000" dirty="0">
                <a:cs typeface="Consolas" panose="020B0609020204030204" pitchFamily="49" charset="0"/>
              </a:rPr>
              <a:t>Etc...</a:t>
            </a:r>
          </a:p>
          <a:p>
            <a:pPr lvl="1"/>
            <a:endParaRPr lang="en-US" sz="1050" dirty="0">
              <a:cs typeface="Consolas" panose="020B0609020204030204" pitchFamily="49" charset="0"/>
            </a:endParaRPr>
          </a:p>
        </p:txBody>
      </p:sp>
      <p:sp>
        <p:nvSpPr>
          <p:cNvPr id="2" name="Title 1"/>
          <p:cNvSpPr>
            <a:spLocks noGrp="1"/>
          </p:cNvSpPr>
          <p:nvPr>
            <p:ph type="title"/>
          </p:nvPr>
        </p:nvSpPr>
        <p:spPr>
          <a:xfrm>
            <a:off x="457200" y="342900"/>
            <a:ext cx="7029450" cy="514350"/>
          </a:xfrm>
        </p:spPr>
        <p:txBody>
          <a:bodyPr>
            <a:normAutofit/>
          </a:bodyPr>
          <a:lstStyle/>
          <a:p>
            <a:r>
              <a:rPr lang="en-US" dirty="0"/>
              <a:t>Plots customization – globally</a:t>
            </a:r>
          </a:p>
        </p:txBody>
      </p:sp>
      <p:sp>
        <p:nvSpPr>
          <p:cNvPr id="4" name="Footer Placeholder 3"/>
          <p:cNvSpPr>
            <a:spLocks noGrp="1"/>
          </p:cNvSpPr>
          <p:nvPr>
            <p:ph type="ftr" sz="quarter" idx="10"/>
          </p:nvPr>
        </p:nvSpPr>
        <p:spPr/>
        <p:txBody>
          <a:bodyPr/>
          <a:lstStyle/>
          <a:p>
            <a:r>
              <a:rPr lang="en-US"/>
              <a:t>ggPMX</a:t>
            </a:r>
            <a:endParaRPr lang="en-US" dirty="0"/>
          </a:p>
        </p:txBody>
      </p:sp>
      <p:sp>
        <p:nvSpPr>
          <p:cNvPr id="9" name="Rectangle 8"/>
          <p:cNvSpPr/>
          <p:nvPr/>
        </p:nvSpPr>
        <p:spPr>
          <a:xfrm>
            <a:off x="457200" y="2532399"/>
            <a:ext cx="8305800" cy="1615827"/>
          </a:xfrm>
          <a:prstGeom prst="rect">
            <a:avLst/>
          </a:prstGeom>
          <a:solidFill>
            <a:schemeClr val="accent4">
              <a:lumMod val="20000"/>
              <a:lumOff val="80000"/>
            </a:schemeClr>
          </a:solidFill>
        </p:spPr>
        <p:txBody>
          <a:bodyPr wrap="square">
            <a:spAutoFit/>
          </a:bodyPr>
          <a:lstStyle/>
          <a:p>
            <a:r>
              <a:rPr lang="en-US" sz="900" dirty="0" err="1">
                <a:solidFill>
                  <a:srgbClr val="000000"/>
                </a:solidFill>
                <a:latin typeface="Consolas" panose="020B0609020204030204" pitchFamily="49" charset="0"/>
                <a:cs typeface="Consolas" panose="020B0609020204030204" pitchFamily="49" charset="0"/>
              </a:rPr>
              <a:t>theoph_path</a:t>
            </a:r>
            <a:r>
              <a:rPr lang="en-US" sz="900" dirty="0">
                <a:solidFill>
                  <a:srgbClr val="000000"/>
                </a:solidFill>
                <a:latin typeface="Consolas" panose="020B0609020204030204" pitchFamily="49" charset="0"/>
                <a:cs typeface="Consolas" panose="020B0609020204030204" pitchFamily="49" charset="0"/>
              </a:rPr>
              <a:t> &lt;- </a:t>
            </a:r>
            <a:r>
              <a:rPr lang="en-US" sz="900" b="1" dirty="0" err="1">
                <a:solidFill>
                  <a:srgbClr val="214A88"/>
                </a:solidFill>
                <a:latin typeface="Consolas" panose="020B0609020204030204" pitchFamily="49" charset="0"/>
                <a:cs typeface="Consolas" panose="020B0609020204030204" pitchFamily="49" charset="0"/>
              </a:rPr>
              <a:t>file.path</a:t>
            </a:r>
            <a:r>
              <a:rPr lang="en-US" sz="900" dirty="0">
                <a:solidFill>
                  <a:srgbClr val="000000"/>
                </a:solidFill>
                <a:latin typeface="Consolas" panose="020B0609020204030204" pitchFamily="49" charset="0"/>
                <a:cs typeface="Consolas" panose="020B0609020204030204" pitchFamily="49" charset="0"/>
              </a:rPr>
              <a:t>(</a:t>
            </a:r>
            <a:r>
              <a:rPr lang="en-US" sz="900" b="1" dirty="0" err="1">
                <a:solidFill>
                  <a:srgbClr val="214A88"/>
                </a:solidFill>
                <a:latin typeface="Consolas" panose="020B0609020204030204" pitchFamily="49" charset="0"/>
                <a:cs typeface="Consolas" panose="020B0609020204030204" pitchFamily="49" charset="0"/>
              </a:rPr>
              <a:t>system.file</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214A88"/>
                </a:solidFill>
                <a:latin typeface="Consolas" panose="020B0609020204030204" pitchFamily="49" charset="0"/>
                <a:cs typeface="Consolas" panose="020B0609020204030204" pitchFamily="49" charset="0"/>
              </a:rPr>
              <a:t>package = </a:t>
            </a:r>
            <a:r>
              <a:rPr lang="en-US" sz="900" dirty="0">
                <a:solidFill>
                  <a:srgbClr val="4F9A05"/>
                </a:solidFill>
                <a:latin typeface="Consolas" panose="020B0609020204030204" pitchFamily="49" charset="0"/>
                <a:cs typeface="Consolas" panose="020B0609020204030204" pitchFamily="49" charset="0"/>
              </a:rPr>
              <a:t>"</a:t>
            </a:r>
            <a:r>
              <a:rPr lang="en-US" sz="900" dirty="0" err="1">
                <a:solidFill>
                  <a:srgbClr val="4F9A05"/>
                </a:solidFill>
                <a:latin typeface="Consolas" panose="020B0609020204030204" pitchFamily="49" charset="0"/>
                <a:cs typeface="Consolas" panose="020B0609020204030204" pitchFamily="49" charset="0"/>
              </a:rPr>
              <a:t>ggPMX</a:t>
            </a:r>
            <a:r>
              <a:rPr lang="en-US" sz="900" dirty="0">
                <a:solidFill>
                  <a:srgbClr val="4F9A05"/>
                </a:solidFill>
                <a:latin typeface="Consolas" panose="020B0609020204030204" pitchFamily="49" charset="0"/>
                <a:cs typeface="Consolas" panose="020B0609020204030204" pitchFamily="49" charset="0"/>
              </a:rPr>
              <a:t>"</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4F9A05"/>
                </a:solidFill>
                <a:latin typeface="Consolas" panose="020B0609020204030204" pitchFamily="49" charset="0"/>
                <a:cs typeface="Consolas" panose="020B0609020204030204" pitchFamily="49" charset="0"/>
              </a:rPr>
              <a:t>"</a:t>
            </a:r>
            <a:r>
              <a:rPr lang="en-US" sz="900" dirty="0" err="1">
                <a:solidFill>
                  <a:srgbClr val="4F9A05"/>
                </a:solidFill>
                <a:latin typeface="Consolas" panose="020B0609020204030204" pitchFamily="49" charset="0"/>
                <a:cs typeface="Consolas" panose="020B0609020204030204" pitchFamily="49" charset="0"/>
              </a:rPr>
              <a:t>testdata</a:t>
            </a:r>
            <a:r>
              <a:rPr lang="en-US" sz="900" dirty="0">
                <a:solidFill>
                  <a:srgbClr val="4F9A05"/>
                </a:solidFill>
                <a:latin typeface="Consolas" panose="020B0609020204030204" pitchFamily="49" charset="0"/>
                <a:cs typeface="Consolas" panose="020B0609020204030204" pitchFamily="49" charset="0"/>
              </a:rPr>
              <a:t>"</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4F9A05"/>
                </a:solidFill>
                <a:latin typeface="Consolas" panose="020B0609020204030204" pitchFamily="49" charset="0"/>
                <a:cs typeface="Consolas" panose="020B0609020204030204" pitchFamily="49" charset="0"/>
              </a:rPr>
              <a:t>"theophylline"</a:t>
            </a:r>
            <a:r>
              <a:rPr lang="en-US" sz="900" dirty="0">
                <a:solidFill>
                  <a:srgbClr val="000000"/>
                </a:solidFill>
                <a:latin typeface="Consolas" panose="020B0609020204030204" pitchFamily="49" charset="0"/>
                <a:cs typeface="Consolas" panose="020B0609020204030204" pitchFamily="49" charset="0"/>
              </a:rPr>
              <a:t>)</a:t>
            </a:r>
          </a:p>
          <a:p>
            <a:r>
              <a:rPr lang="en-US" sz="900" dirty="0">
                <a:solidFill>
                  <a:srgbClr val="000000"/>
                </a:solidFill>
                <a:latin typeface="Consolas" panose="020B0609020204030204" pitchFamily="49" charset="0"/>
                <a:cs typeface="Consolas" panose="020B0609020204030204" pitchFamily="49" charset="0"/>
              </a:rPr>
              <a:t>WORK_DIR    &lt;- </a:t>
            </a:r>
            <a:r>
              <a:rPr lang="en-US" sz="900" b="1" dirty="0" err="1">
                <a:solidFill>
                  <a:srgbClr val="214A88"/>
                </a:solidFill>
                <a:latin typeface="Consolas" panose="020B0609020204030204" pitchFamily="49" charset="0"/>
                <a:cs typeface="Consolas" panose="020B0609020204030204" pitchFamily="49" charset="0"/>
              </a:rPr>
              <a:t>file.path</a:t>
            </a:r>
            <a:r>
              <a:rPr lang="en-US" sz="900" dirty="0">
                <a:solidFill>
                  <a:srgbClr val="000000"/>
                </a:solidFill>
                <a:latin typeface="Consolas" panose="020B0609020204030204" pitchFamily="49" charset="0"/>
                <a:cs typeface="Consolas" panose="020B0609020204030204" pitchFamily="49" charset="0"/>
              </a:rPr>
              <a:t>(</a:t>
            </a:r>
            <a:r>
              <a:rPr lang="en-US" sz="900" dirty="0" err="1">
                <a:solidFill>
                  <a:srgbClr val="000000"/>
                </a:solidFill>
                <a:latin typeface="Consolas" panose="020B0609020204030204" pitchFamily="49" charset="0"/>
                <a:cs typeface="Consolas" panose="020B0609020204030204" pitchFamily="49" charset="0"/>
              </a:rPr>
              <a:t>theoph_path</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4F9A05"/>
                </a:solidFill>
                <a:latin typeface="Consolas" panose="020B0609020204030204" pitchFamily="49" charset="0"/>
                <a:cs typeface="Consolas" panose="020B0609020204030204" pitchFamily="49" charset="0"/>
              </a:rPr>
              <a:t>"Monolix"</a:t>
            </a:r>
            <a:r>
              <a:rPr lang="en-US" sz="900" dirty="0">
                <a:solidFill>
                  <a:srgbClr val="000000"/>
                </a:solidFill>
                <a:latin typeface="Consolas" panose="020B0609020204030204" pitchFamily="49" charset="0"/>
                <a:cs typeface="Consolas" panose="020B0609020204030204" pitchFamily="49" charset="0"/>
              </a:rPr>
              <a:t>)</a:t>
            </a:r>
          </a:p>
          <a:p>
            <a:r>
              <a:rPr lang="en-US" sz="900" dirty="0" err="1">
                <a:solidFill>
                  <a:srgbClr val="000000"/>
                </a:solidFill>
                <a:latin typeface="Consolas" panose="020B0609020204030204" pitchFamily="49" charset="0"/>
                <a:cs typeface="Consolas" panose="020B0609020204030204" pitchFamily="49" charset="0"/>
              </a:rPr>
              <a:t>input_file</a:t>
            </a:r>
            <a:r>
              <a:rPr lang="en-US" sz="900" dirty="0">
                <a:solidFill>
                  <a:srgbClr val="000000"/>
                </a:solidFill>
                <a:latin typeface="Consolas" panose="020B0609020204030204" pitchFamily="49" charset="0"/>
                <a:cs typeface="Consolas" panose="020B0609020204030204" pitchFamily="49" charset="0"/>
              </a:rPr>
              <a:t>  &lt;- </a:t>
            </a:r>
            <a:r>
              <a:rPr lang="en-US" sz="900" b="1" dirty="0" err="1">
                <a:solidFill>
                  <a:srgbClr val="214A88"/>
                </a:solidFill>
                <a:latin typeface="Consolas" panose="020B0609020204030204" pitchFamily="49" charset="0"/>
                <a:cs typeface="Consolas" panose="020B0609020204030204" pitchFamily="49" charset="0"/>
              </a:rPr>
              <a:t>file.path</a:t>
            </a:r>
            <a:r>
              <a:rPr lang="en-US" sz="900" dirty="0">
                <a:solidFill>
                  <a:srgbClr val="000000"/>
                </a:solidFill>
                <a:latin typeface="Consolas" panose="020B0609020204030204" pitchFamily="49" charset="0"/>
                <a:cs typeface="Consolas" panose="020B0609020204030204" pitchFamily="49" charset="0"/>
              </a:rPr>
              <a:t>(</a:t>
            </a:r>
            <a:r>
              <a:rPr lang="en-US" sz="900" dirty="0" err="1">
                <a:solidFill>
                  <a:srgbClr val="000000"/>
                </a:solidFill>
                <a:latin typeface="Consolas" panose="020B0609020204030204" pitchFamily="49" charset="0"/>
                <a:cs typeface="Consolas" panose="020B0609020204030204" pitchFamily="49" charset="0"/>
              </a:rPr>
              <a:t>theoph_path</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4F9A05"/>
                </a:solidFill>
                <a:latin typeface="Consolas" panose="020B0609020204030204" pitchFamily="49" charset="0"/>
                <a:cs typeface="Consolas" panose="020B0609020204030204" pitchFamily="49" charset="0"/>
              </a:rPr>
              <a:t>"data_pk.csv"</a:t>
            </a:r>
            <a:r>
              <a:rPr lang="en-US" sz="900" dirty="0">
                <a:solidFill>
                  <a:srgbClr val="000000"/>
                </a:solidFill>
                <a:latin typeface="Consolas" panose="020B0609020204030204" pitchFamily="49" charset="0"/>
                <a:cs typeface="Consolas" panose="020B0609020204030204" pitchFamily="49" charset="0"/>
              </a:rPr>
              <a:t>)</a:t>
            </a:r>
          </a:p>
          <a:p>
            <a:r>
              <a:rPr lang="en-US" sz="900" dirty="0" err="1">
                <a:solidFill>
                  <a:srgbClr val="000000"/>
                </a:solidFill>
                <a:latin typeface="Consolas" panose="020B0609020204030204" pitchFamily="49" charset="0"/>
                <a:cs typeface="Consolas" panose="020B0609020204030204" pitchFamily="49" charset="0"/>
              </a:rPr>
              <a:t>vpc_file</a:t>
            </a:r>
            <a:r>
              <a:rPr lang="en-US" sz="900" dirty="0">
                <a:solidFill>
                  <a:srgbClr val="000000"/>
                </a:solidFill>
                <a:latin typeface="Consolas" panose="020B0609020204030204" pitchFamily="49" charset="0"/>
                <a:cs typeface="Consolas" panose="020B0609020204030204" pitchFamily="49" charset="0"/>
              </a:rPr>
              <a:t>    &lt;- </a:t>
            </a:r>
            <a:r>
              <a:rPr lang="en-US" sz="900" b="1" dirty="0" err="1">
                <a:solidFill>
                  <a:srgbClr val="214A88"/>
                </a:solidFill>
                <a:latin typeface="Consolas" panose="020B0609020204030204" pitchFamily="49" charset="0"/>
                <a:cs typeface="Consolas" panose="020B0609020204030204" pitchFamily="49" charset="0"/>
              </a:rPr>
              <a:t>file.path</a:t>
            </a:r>
            <a:r>
              <a:rPr lang="en-US" sz="900" dirty="0">
                <a:solidFill>
                  <a:srgbClr val="000000"/>
                </a:solidFill>
                <a:latin typeface="Consolas" panose="020B0609020204030204" pitchFamily="49" charset="0"/>
                <a:cs typeface="Consolas" panose="020B0609020204030204" pitchFamily="49" charset="0"/>
              </a:rPr>
              <a:t>(</a:t>
            </a:r>
            <a:r>
              <a:rPr lang="en-US" sz="900" dirty="0" err="1">
                <a:solidFill>
                  <a:srgbClr val="000000"/>
                </a:solidFill>
                <a:latin typeface="Consolas" panose="020B0609020204030204" pitchFamily="49" charset="0"/>
                <a:cs typeface="Consolas" panose="020B0609020204030204" pitchFamily="49" charset="0"/>
              </a:rPr>
              <a:t>theoph_path</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4F9A05"/>
                </a:solidFill>
                <a:latin typeface="Consolas" panose="020B0609020204030204" pitchFamily="49" charset="0"/>
                <a:cs typeface="Consolas" panose="020B0609020204030204" pitchFamily="49" charset="0"/>
              </a:rPr>
              <a:t>"sim.csv"</a:t>
            </a:r>
            <a:r>
              <a:rPr lang="en-US" sz="900" dirty="0">
                <a:solidFill>
                  <a:srgbClr val="000000"/>
                </a:solidFill>
                <a:latin typeface="Consolas" panose="020B0609020204030204" pitchFamily="49" charset="0"/>
                <a:cs typeface="Consolas" panose="020B0609020204030204" pitchFamily="49" charset="0"/>
              </a:rPr>
              <a:t>)</a:t>
            </a:r>
          </a:p>
          <a:p>
            <a:endParaRPr lang="en-US" sz="900" dirty="0">
              <a:solidFill>
                <a:srgbClr val="000000"/>
              </a:solidFill>
              <a:latin typeface="Consolas" panose="020B0609020204030204" pitchFamily="49" charset="0"/>
              <a:cs typeface="Consolas" panose="020B0609020204030204" pitchFamily="49" charset="0"/>
            </a:endParaRPr>
          </a:p>
          <a:p>
            <a:r>
              <a:rPr lang="en-US" sz="900" dirty="0" err="1">
                <a:solidFill>
                  <a:srgbClr val="000000"/>
                </a:solidFill>
                <a:latin typeface="Consolas" panose="020B0609020204030204" pitchFamily="49" charset="0"/>
                <a:cs typeface="Consolas" panose="020B0609020204030204" pitchFamily="49" charset="0"/>
              </a:rPr>
              <a:t>my_settings</a:t>
            </a:r>
            <a:r>
              <a:rPr lang="en-US" sz="900" dirty="0">
                <a:solidFill>
                  <a:srgbClr val="000000"/>
                </a:solidFill>
                <a:latin typeface="Consolas" panose="020B0609020204030204" pitchFamily="49" charset="0"/>
                <a:cs typeface="Consolas" panose="020B0609020204030204" pitchFamily="49" charset="0"/>
              </a:rPr>
              <a:t> = </a:t>
            </a:r>
            <a:r>
              <a:rPr lang="en-US" sz="900" b="1" dirty="0" err="1">
                <a:solidFill>
                  <a:srgbClr val="214A88"/>
                </a:solidFill>
                <a:latin typeface="Consolas" panose="020B0609020204030204" pitchFamily="49" charset="0"/>
                <a:cs typeface="Consolas" panose="020B0609020204030204" pitchFamily="49" charset="0"/>
              </a:rPr>
              <a:t>pmx_settings</a:t>
            </a:r>
            <a:r>
              <a:rPr lang="en-US" sz="900" dirty="0">
                <a:solidFill>
                  <a:srgbClr val="000000"/>
                </a:solidFill>
                <a:latin typeface="Consolas" panose="020B0609020204030204" pitchFamily="49" charset="0"/>
                <a:cs typeface="Consolas" panose="020B0609020204030204" pitchFamily="49" charset="0"/>
              </a:rPr>
              <a:t>(	</a:t>
            </a:r>
            <a:r>
              <a:rPr lang="en-US" sz="900" dirty="0" err="1">
                <a:solidFill>
                  <a:srgbClr val="214A88"/>
                </a:solidFill>
                <a:latin typeface="Consolas" panose="020B0609020204030204" pitchFamily="49" charset="0"/>
                <a:cs typeface="Consolas" panose="020B0609020204030204" pitchFamily="49" charset="0"/>
              </a:rPr>
              <a:t>use.labels</a:t>
            </a:r>
            <a:r>
              <a:rPr lang="en-US" sz="900" dirty="0">
                <a:solidFill>
                  <a:srgbClr val="214A88"/>
                </a:solidFill>
                <a:latin typeface="Consolas" panose="020B0609020204030204" pitchFamily="49" charset="0"/>
                <a:cs typeface="Consolas" panose="020B0609020204030204" pitchFamily="49" charset="0"/>
              </a:rPr>
              <a:t> = </a:t>
            </a:r>
            <a:r>
              <a:rPr lang="en-US" sz="900" dirty="0">
                <a:solidFill>
                  <a:srgbClr val="8F5A03"/>
                </a:solidFill>
                <a:latin typeface="Consolas" panose="020B0609020204030204" pitchFamily="49" charset="0"/>
                <a:cs typeface="Consolas" panose="020B0609020204030204" pitchFamily="49" charset="0"/>
              </a:rPr>
              <a:t>TRUE</a:t>
            </a:r>
            <a:r>
              <a:rPr lang="en-US" sz="900" dirty="0">
                <a:solidFill>
                  <a:srgbClr val="000000"/>
                </a:solidFill>
                <a:latin typeface="Consolas" panose="020B0609020204030204" pitchFamily="49" charset="0"/>
                <a:cs typeface="Consolas" panose="020B0609020204030204" pitchFamily="49" charset="0"/>
              </a:rPr>
              <a:t>,</a:t>
            </a:r>
          </a:p>
          <a:p>
            <a:r>
              <a:rPr lang="en-US" sz="900" dirty="0">
                <a:solidFill>
                  <a:srgbClr val="000000"/>
                </a:solidFill>
                <a:latin typeface="Consolas" panose="020B0609020204030204" pitchFamily="49" charset="0"/>
                <a:cs typeface="Consolas" panose="020B0609020204030204" pitchFamily="49" charset="0"/>
              </a:rPr>
              <a:t>		</a:t>
            </a:r>
            <a:r>
              <a:rPr lang="en-US" sz="900" dirty="0" err="1">
                <a:solidFill>
                  <a:schemeClr val="accent1">
                    <a:lumMod val="75000"/>
                  </a:schemeClr>
                </a:solidFill>
                <a:latin typeface="Consolas" panose="020B0609020204030204" pitchFamily="49" charset="0"/>
                <a:cs typeface="Consolas" panose="020B0609020204030204" pitchFamily="49" charset="0"/>
              </a:rPr>
              <a:t>is.draft</a:t>
            </a:r>
            <a:r>
              <a:rPr lang="en-US" sz="900" dirty="0">
                <a:solidFill>
                  <a:schemeClr val="accent1">
                    <a:lumMod val="75000"/>
                  </a:schemeClr>
                </a:solidFill>
                <a:latin typeface="Consolas" panose="020B0609020204030204" pitchFamily="49" charset="0"/>
                <a:cs typeface="Consolas" panose="020B0609020204030204" pitchFamily="49" charset="0"/>
              </a:rPr>
              <a:t> =</a:t>
            </a:r>
            <a:r>
              <a:rPr lang="en-US" sz="900" dirty="0">
                <a:solidFill>
                  <a:srgbClr val="000000"/>
                </a:solidFill>
                <a:latin typeface="Consolas" panose="020B0609020204030204" pitchFamily="49" charset="0"/>
                <a:cs typeface="Consolas" panose="020B0609020204030204" pitchFamily="49" charset="0"/>
              </a:rPr>
              <a:t> </a:t>
            </a:r>
            <a:r>
              <a:rPr lang="en-US" sz="900" dirty="0">
                <a:solidFill>
                  <a:schemeClr val="accent3">
                    <a:lumMod val="50000"/>
                  </a:schemeClr>
                </a:solidFill>
                <a:latin typeface="Consolas" panose="020B0609020204030204" pitchFamily="49" charset="0"/>
                <a:cs typeface="Consolas" panose="020B0609020204030204" pitchFamily="49" charset="0"/>
              </a:rPr>
              <a:t>FALSE</a:t>
            </a:r>
            <a:r>
              <a:rPr lang="en-US" sz="900" dirty="0">
                <a:solidFill>
                  <a:srgbClr val="000000"/>
                </a:solidFill>
                <a:latin typeface="Consolas" panose="020B0609020204030204" pitchFamily="49" charset="0"/>
                <a:cs typeface="Consolas" panose="020B0609020204030204" pitchFamily="49" charset="0"/>
              </a:rPr>
              <a:t>,</a:t>
            </a:r>
          </a:p>
          <a:p>
            <a:r>
              <a:rPr lang="en-US" sz="900" dirty="0">
                <a:solidFill>
                  <a:srgbClr val="214A88"/>
                </a:solidFill>
                <a:latin typeface="Consolas" panose="020B0609020204030204" pitchFamily="49" charset="0"/>
                <a:cs typeface="Consolas" panose="020B0609020204030204" pitchFamily="49" charset="0"/>
              </a:rPr>
              <a:t>		</a:t>
            </a:r>
            <a:r>
              <a:rPr lang="en-US" sz="900" dirty="0" err="1">
                <a:solidFill>
                  <a:srgbClr val="214A88"/>
                </a:solidFill>
                <a:latin typeface="Consolas" panose="020B0609020204030204" pitchFamily="49" charset="0"/>
                <a:cs typeface="Consolas" panose="020B0609020204030204" pitchFamily="49" charset="0"/>
              </a:rPr>
              <a:t>cats.labels</a:t>
            </a:r>
            <a:r>
              <a:rPr lang="en-US" sz="900" dirty="0">
                <a:solidFill>
                  <a:srgbClr val="214A88"/>
                </a:solidFill>
                <a:latin typeface="Consolas" panose="020B0609020204030204" pitchFamily="49" charset="0"/>
                <a:cs typeface="Consolas" panose="020B0609020204030204" pitchFamily="49" charset="0"/>
              </a:rPr>
              <a:t>=</a:t>
            </a:r>
            <a:r>
              <a:rPr lang="en-US" sz="900" b="1" dirty="0">
                <a:solidFill>
                  <a:srgbClr val="214A88"/>
                </a:solidFill>
                <a:latin typeface="Consolas" panose="020B0609020204030204" pitchFamily="49" charset="0"/>
                <a:cs typeface="Consolas" panose="020B0609020204030204" pitchFamily="49" charset="0"/>
              </a:rPr>
              <a:t>list</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214A88"/>
                </a:solidFill>
                <a:latin typeface="Consolas" panose="020B0609020204030204" pitchFamily="49" charset="0"/>
                <a:cs typeface="Consolas" panose="020B0609020204030204" pitchFamily="49" charset="0"/>
              </a:rPr>
              <a:t>SEX =</a:t>
            </a:r>
            <a:r>
              <a:rPr lang="en-US" sz="900" b="1" dirty="0">
                <a:solidFill>
                  <a:srgbClr val="214A88"/>
                </a:solidFill>
                <a:latin typeface="Consolas" panose="020B0609020204030204" pitchFamily="49" charset="0"/>
                <a:cs typeface="Consolas" panose="020B0609020204030204" pitchFamily="49" charset="0"/>
              </a:rPr>
              <a:t>c</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"0"</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"Male"</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"1"</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"Female"</a:t>
            </a:r>
            <a:r>
              <a:rPr lang="en-US" sz="900" dirty="0">
                <a:solidFill>
                  <a:srgbClr val="000000"/>
                </a:solidFill>
                <a:latin typeface="Consolas" panose="020B0609020204030204" pitchFamily="49" charset="0"/>
                <a:cs typeface="Consolas" panose="020B0609020204030204" pitchFamily="49" charset="0"/>
              </a:rPr>
              <a:t>),</a:t>
            </a:r>
          </a:p>
          <a:p>
            <a:r>
              <a:rPr lang="en-US" sz="900" dirty="0">
                <a:solidFill>
                  <a:srgbClr val="000000"/>
                </a:solidFill>
                <a:latin typeface="Consolas" panose="020B0609020204030204" pitchFamily="49" charset="0"/>
                <a:cs typeface="Consolas" panose="020B0609020204030204" pitchFamily="49" charset="0"/>
              </a:rPr>
              <a:t>			    </a:t>
            </a:r>
            <a:r>
              <a:rPr lang="en-US" sz="900" dirty="0">
                <a:solidFill>
                  <a:schemeClr val="accent1">
                    <a:lumMod val="75000"/>
                  </a:schemeClr>
                </a:solidFill>
                <a:latin typeface="Consolas" panose="020B0609020204030204" pitchFamily="49" charset="0"/>
                <a:cs typeface="Consolas" panose="020B0609020204030204" pitchFamily="49" charset="0"/>
              </a:rPr>
              <a:t>STUD =</a:t>
            </a:r>
            <a:r>
              <a:rPr lang="en-US" sz="900" b="1" dirty="0">
                <a:solidFill>
                  <a:schemeClr val="accent1">
                    <a:lumMod val="75000"/>
                  </a:schemeClr>
                </a:solidFill>
                <a:latin typeface="Consolas" panose="020B0609020204030204" pitchFamily="49" charset="0"/>
                <a:cs typeface="Consolas" panose="020B0609020204030204" pitchFamily="49" charset="0"/>
              </a:rPr>
              <a:t>c</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"1"</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"Study 1"</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 "2"</a:t>
            </a:r>
            <a:r>
              <a:rPr lang="en-US" sz="900" dirty="0">
                <a:solidFill>
                  <a:srgbClr val="000000"/>
                </a:solidFill>
                <a:latin typeface="Consolas" panose="020B0609020204030204" pitchFamily="49" charset="0"/>
                <a:cs typeface="Consolas" panose="020B0609020204030204" pitchFamily="49" charset="0"/>
              </a:rPr>
              <a:t>=</a:t>
            </a:r>
            <a:r>
              <a:rPr lang="en-US" sz="900" dirty="0">
                <a:solidFill>
                  <a:srgbClr val="4F9A05"/>
                </a:solidFill>
                <a:latin typeface="Consolas" panose="020B0609020204030204" pitchFamily="49" charset="0"/>
                <a:cs typeface="Consolas" panose="020B0609020204030204" pitchFamily="49" charset="0"/>
              </a:rPr>
              <a:t>"Study 2"</a:t>
            </a:r>
            <a:r>
              <a:rPr lang="en-US" sz="900" dirty="0">
                <a:solidFill>
                  <a:srgbClr val="000000"/>
                </a:solidFill>
                <a:latin typeface="Consolas" panose="020B0609020204030204" pitchFamily="49" charset="0"/>
                <a:cs typeface="Consolas" panose="020B0609020204030204" pitchFamily="49" charset="0"/>
              </a:rPr>
              <a:t>)))</a:t>
            </a:r>
          </a:p>
          <a:p>
            <a:endParaRPr lang="en-US" sz="900" dirty="0">
              <a:solidFill>
                <a:srgbClr val="000000"/>
              </a:solidFill>
              <a:latin typeface="Consolas" panose="020B0609020204030204" pitchFamily="49" charset="0"/>
              <a:cs typeface="Consolas" panose="020B0609020204030204" pitchFamily="49" charset="0"/>
            </a:endParaRPr>
          </a:p>
          <a:p>
            <a:r>
              <a:rPr lang="en-US" sz="900" dirty="0">
                <a:solidFill>
                  <a:srgbClr val="000000"/>
                </a:solidFill>
                <a:latin typeface="Consolas" panose="020B0609020204030204" pitchFamily="49" charset="0"/>
                <a:cs typeface="Consolas" panose="020B0609020204030204" pitchFamily="49" charset="0"/>
              </a:rPr>
              <a:t>ctr &lt;- </a:t>
            </a:r>
            <a:r>
              <a:rPr lang="en-US" sz="900" b="1" dirty="0" err="1">
                <a:solidFill>
                  <a:srgbClr val="214A88"/>
                </a:solidFill>
                <a:latin typeface="Consolas" panose="020B0609020204030204" pitchFamily="49" charset="0"/>
                <a:cs typeface="Consolas" panose="020B0609020204030204" pitchFamily="49" charset="0"/>
              </a:rPr>
              <a:t>pmx_nlmxir</a:t>
            </a:r>
            <a:r>
              <a:rPr lang="en-US" sz="900" dirty="0">
                <a:solidFill>
                  <a:srgbClr val="000000"/>
                </a:solidFill>
                <a:latin typeface="Consolas" panose="020B0609020204030204" pitchFamily="49" charset="0"/>
                <a:cs typeface="Consolas" panose="020B0609020204030204" pitchFamily="49" charset="0"/>
              </a:rPr>
              <a:t>(..., </a:t>
            </a:r>
            <a:r>
              <a:rPr lang="en-US" sz="900" dirty="0">
                <a:solidFill>
                  <a:srgbClr val="214A88"/>
                </a:solidFill>
                <a:latin typeface="Consolas" panose="020B0609020204030204" pitchFamily="49" charset="0"/>
                <a:cs typeface="Consolas" panose="020B0609020204030204" pitchFamily="49" charset="0"/>
              </a:rPr>
              <a:t>settings = </a:t>
            </a:r>
            <a:r>
              <a:rPr lang="en-US" sz="900" dirty="0" err="1">
                <a:solidFill>
                  <a:srgbClr val="214A88"/>
                </a:solidFill>
                <a:latin typeface="Consolas" panose="020B0609020204030204" pitchFamily="49" charset="0"/>
                <a:cs typeface="Consolas" panose="020B0609020204030204" pitchFamily="49" charset="0"/>
              </a:rPr>
              <a:t>my_settings</a:t>
            </a:r>
            <a:r>
              <a:rPr lang="en-US" sz="900" dirty="0">
                <a:solidFill>
                  <a:srgbClr val="000000"/>
                </a:solidFill>
                <a:latin typeface="Consolas" panose="020B0609020204030204" pitchFamily="49" charset="0"/>
                <a:cs typeface="Consolas" panose="020B0609020204030204" pitchFamily="49" charset="0"/>
              </a:rPr>
              <a:t>)</a:t>
            </a:r>
          </a:p>
        </p:txBody>
      </p:sp>
      <p:sp>
        <p:nvSpPr>
          <p:cNvPr id="6" name="Right Arrow 5"/>
          <p:cNvSpPr/>
          <p:nvPr/>
        </p:nvSpPr>
        <p:spPr>
          <a:xfrm rot="10800000" flipV="1">
            <a:off x="6858000" y="3265660"/>
            <a:ext cx="1543050" cy="62865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dirty="0"/>
              <a:t>Global settings</a:t>
            </a:r>
          </a:p>
        </p:txBody>
      </p:sp>
      <p:sp>
        <p:nvSpPr>
          <p:cNvPr id="5" name="Slide Number Placeholder 4"/>
          <p:cNvSpPr>
            <a:spLocks noGrp="1"/>
          </p:cNvSpPr>
          <p:nvPr>
            <p:ph type="sldNum" sz="quarter" idx="11"/>
          </p:nvPr>
        </p:nvSpPr>
        <p:spPr/>
        <p:txBody>
          <a:bodyPr/>
          <a:lstStyle/>
          <a:p>
            <a:fld id="{47547CF9-5B10-D24F-A8D7-45A9778164F7}" type="slidenum">
              <a:rPr lang="uk-UA" smtClean="0"/>
              <a:pPr/>
              <a:t>19</a:t>
            </a:fld>
            <a:endParaRPr lang="uk-UA" dirty="0"/>
          </a:p>
        </p:txBody>
      </p:sp>
      <p:sp>
        <p:nvSpPr>
          <p:cNvPr id="8" name="Rectangle 7">
            <a:extLst>
              <a:ext uri="{FF2B5EF4-FFF2-40B4-BE49-F238E27FC236}">
                <a16:creationId xmlns:a16="http://schemas.microsoft.com/office/drawing/2014/main" id="{F5BFCDE0-0942-4622-9126-4363F7169ACC}"/>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4221243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2973"/>
            <a:ext cx="4191000" cy="960919"/>
          </a:xfrm>
        </p:spPr>
        <p:txBody>
          <a:bodyPr/>
          <a:lstStyle/>
          <a:p>
            <a:r>
              <a:rPr lang="en-US" sz="2400"/>
              <a:t>Life before ggPMX</a:t>
            </a:r>
          </a:p>
        </p:txBody>
      </p:sp>
      <p:sp>
        <p:nvSpPr>
          <p:cNvPr id="43" name="Title 1"/>
          <p:cNvSpPr txBox="1">
            <a:spLocks/>
          </p:cNvSpPr>
          <p:nvPr/>
        </p:nvSpPr>
        <p:spPr>
          <a:xfrm>
            <a:off x="4876800" y="342900"/>
            <a:ext cx="4191000" cy="960919"/>
          </a:xfrm>
          <a:prstGeom prst="rect">
            <a:avLst/>
          </a:prstGeom>
          <a:noFill/>
        </p:spPr>
        <p:txBody>
          <a:bodyPr vert="horz" lIns="0" tIns="0" rIns="0" bIns="0" rtlCol="0" anchor="t" anchorCtr="0">
            <a:normAutofit/>
          </a:bodyPr>
          <a:lstStyle>
            <a:lvl1pPr algn="l" defTabSz="914400" rtl="0" eaLnBrk="1" latinLnBrk="0" hangingPunct="1">
              <a:lnSpc>
                <a:spcPct val="90000"/>
              </a:lnSpc>
              <a:spcBef>
                <a:spcPct val="0"/>
              </a:spcBef>
              <a:buNone/>
              <a:defRPr sz="3200" b="1" i="0" kern="1200" spc="-100" baseline="0">
                <a:solidFill>
                  <a:schemeClr val="tx1"/>
                </a:solidFill>
                <a:latin typeface="+mj-lt"/>
                <a:ea typeface="Arial Black" charset="0"/>
                <a:cs typeface="Arial Black" charset="0"/>
              </a:defRPr>
            </a:lvl1pPr>
          </a:lstStyle>
          <a:p>
            <a:r>
              <a:rPr lang="en-US" sz="2400"/>
              <a:t>Life with ggPMX</a:t>
            </a:r>
          </a:p>
        </p:txBody>
      </p:sp>
      <p:cxnSp>
        <p:nvCxnSpPr>
          <p:cNvPr id="7" name="Straight Connector 6"/>
          <p:cNvCxnSpPr/>
          <p:nvPr/>
        </p:nvCxnSpPr>
        <p:spPr>
          <a:xfrm>
            <a:off x="4648200" y="309409"/>
            <a:ext cx="0" cy="4495800"/>
          </a:xfrm>
          <a:prstGeom prst="line">
            <a:avLst/>
          </a:prstGeom>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3"/>
          <a:stretch>
            <a:fillRect/>
          </a:stretch>
        </p:blipFill>
        <p:spPr>
          <a:xfrm>
            <a:off x="455023" y="1809750"/>
            <a:ext cx="3788159" cy="2095305"/>
          </a:xfrm>
          <a:prstGeom prst="rect">
            <a:avLst/>
          </a:prstGeom>
        </p:spPr>
      </p:pic>
      <p:pic>
        <p:nvPicPr>
          <p:cNvPr id="9" name="Picture 8"/>
          <p:cNvPicPr>
            <a:picLocks noChangeAspect="1"/>
          </p:cNvPicPr>
          <p:nvPr/>
        </p:nvPicPr>
        <p:blipFill>
          <a:blip r:embed="rId4"/>
          <a:stretch>
            <a:fillRect/>
          </a:stretch>
        </p:blipFill>
        <p:spPr>
          <a:xfrm>
            <a:off x="4833238" y="1809750"/>
            <a:ext cx="3888835" cy="2062979"/>
          </a:xfrm>
          <a:prstGeom prst="rect">
            <a:avLst/>
          </a:prstGeom>
        </p:spPr>
      </p:pic>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2</a:t>
            </a:fld>
            <a:endParaRPr lang="uk-UA"/>
          </a:p>
        </p:txBody>
      </p:sp>
      <p:sp>
        <p:nvSpPr>
          <p:cNvPr id="3" name="Rectangle 2">
            <a:extLst>
              <a:ext uri="{FF2B5EF4-FFF2-40B4-BE49-F238E27FC236}">
                <a16:creationId xmlns:a16="http://schemas.microsoft.com/office/drawing/2014/main" id="{2EAD61A5-F07B-41B6-B596-F2B0E05639D7}"/>
              </a:ext>
            </a:extLst>
          </p:cNvPr>
          <p:cNvSpPr/>
          <p:nvPr/>
        </p:nvSpPr>
        <p:spPr>
          <a:xfrm>
            <a:off x="7182577" y="4512802"/>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41434010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Stratification</a:t>
            </a:r>
          </a:p>
        </p:txBody>
      </p:sp>
      <p:sp>
        <p:nvSpPr>
          <p:cNvPr id="3" name="Content Placeholder 2"/>
          <p:cNvSpPr>
            <a:spLocks noGrp="1"/>
          </p:cNvSpPr>
          <p:nvPr>
            <p:ph idx="1"/>
          </p:nvPr>
        </p:nvSpPr>
        <p:spPr>
          <a:xfrm>
            <a:off x="434975" y="857250"/>
            <a:ext cx="5165725" cy="3669030"/>
          </a:xfrm>
        </p:spPr>
        <p:txBody>
          <a:bodyPr>
            <a:normAutofit/>
          </a:bodyPr>
          <a:lstStyle/>
          <a:p>
            <a:pPr marL="0" indent="0">
              <a:spcAft>
                <a:spcPts val="450"/>
              </a:spcAft>
              <a:buNone/>
            </a:pPr>
            <a:r>
              <a:rPr lang="en-US" sz="1500" u="sng" dirty="0">
                <a:cs typeface="Consolas" panose="020B0609020204030204" pitchFamily="49" charset="0"/>
              </a:rPr>
              <a:t>Two ways of </a:t>
            </a:r>
            <a:r>
              <a:rPr lang="en-US" sz="1500" b="1" u="sng" dirty="0">
                <a:cs typeface="Consolas" panose="020B0609020204030204" pitchFamily="49" charset="0"/>
              </a:rPr>
              <a:t>stratifying</a:t>
            </a:r>
            <a:r>
              <a:rPr lang="en-US" sz="1500" u="sng" dirty="0">
                <a:cs typeface="Consolas" panose="020B0609020204030204" pitchFamily="49" charset="0"/>
              </a:rPr>
              <a:t> a plot:</a:t>
            </a:r>
          </a:p>
          <a:p>
            <a:pPr marL="0" indent="0">
              <a:buNone/>
            </a:pPr>
            <a:r>
              <a:rPr lang="en-US" sz="1500" dirty="0">
                <a:cs typeface="Consolas" panose="020B0609020204030204" pitchFamily="49" charset="0"/>
              </a:rPr>
              <a:t>1. using the stratification function by categorical covariates and providing the plot name in argument:</a:t>
            </a:r>
          </a:p>
          <a:p>
            <a:pPr marL="0" indent="0">
              <a:spcBef>
                <a:spcPts val="6000"/>
              </a:spcBef>
              <a:buNone/>
            </a:pPr>
            <a:r>
              <a:rPr lang="en-US" sz="1500" dirty="0">
                <a:cs typeface="Consolas" panose="020B0609020204030204" pitchFamily="49" charset="0"/>
              </a:rPr>
              <a:t>2. using arguments </a:t>
            </a:r>
            <a:r>
              <a:rPr lang="en-US" sz="1500" i="1" dirty="0" err="1">
                <a:cs typeface="Consolas" panose="020B0609020204030204" pitchFamily="49" charset="0"/>
              </a:rPr>
              <a:t>strat.facet</a:t>
            </a:r>
            <a:r>
              <a:rPr lang="en-US" sz="1500" dirty="0">
                <a:cs typeface="Consolas" panose="020B0609020204030204" pitchFamily="49" charset="0"/>
              </a:rPr>
              <a:t> (discrete) or </a:t>
            </a:r>
            <a:r>
              <a:rPr lang="en-US" sz="1500" i="1" dirty="0" err="1">
                <a:cs typeface="Consolas" panose="020B0609020204030204" pitchFamily="49" charset="0"/>
              </a:rPr>
              <a:t>strat.color</a:t>
            </a:r>
            <a:r>
              <a:rPr lang="en-US" sz="1500" dirty="0">
                <a:cs typeface="Consolas" panose="020B0609020204030204" pitchFamily="49" charset="0"/>
              </a:rPr>
              <a:t> (continuous) in </a:t>
            </a:r>
            <a:r>
              <a:rPr lang="en-US" sz="1500" i="1" dirty="0" err="1">
                <a:cs typeface="Consolas" panose="020B0609020204030204" pitchFamily="49" charset="0"/>
              </a:rPr>
              <a:t>pmx_plot_xxx</a:t>
            </a:r>
            <a:r>
              <a:rPr lang="en-US" sz="1500" i="1" dirty="0">
                <a:cs typeface="Consolas" panose="020B0609020204030204" pitchFamily="49" charset="0"/>
              </a:rPr>
              <a:t>()</a:t>
            </a:r>
            <a:r>
              <a:rPr lang="en-US" sz="1500" dirty="0">
                <a:cs typeface="Consolas" panose="020B0609020204030204" pitchFamily="49" charset="0"/>
              </a:rPr>
              <a:t>. Allows two-</a:t>
            </a:r>
            <a:r>
              <a:rPr lang="en-US" sz="1500" dirty="0" err="1">
                <a:cs typeface="Consolas" panose="020B0609020204030204" pitchFamily="49" charset="0"/>
              </a:rPr>
              <a:t>dimentional</a:t>
            </a:r>
            <a:r>
              <a:rPr lang="en-US" sz="1500" dirty="0">
                <a:cs typeface="Consolas" panose="020B0609020204030204" pitchFamily="49" charset="0"/>
              </a:rPr>
              <a:t> stratification: </a:t>
            </a:r>
          </a:p>
          <a:p>
            <a:endParaRPr lang="en-US" sz="1500" dirty="0"/>
          </a:p>
        </p:txBody>
      </p:sp>
      <p:sp>
        <p:nvSpPr>
          <p:cNvPr id="4" name="Footer Placeholder 3"/>
          <p:cNvSpPr>
            <a:spLocks noGrp="1"/>
          </p:cNvSpPr>
          <p:nvPr>
            <p:ph type="ftr" sz="quarter" idx="10"/>
          </p:nvPr>
        </p:nvSpPr>
        <p:spPr/>
        <p:txBody>
          <a:bodyPr/>
          <a:lstStyle/>
          <a:p>
            <a:r>
              <a:rPr lang="en-US"/>
              <a:t>ggPMX</a:t>
            </a:r>
            <a:endParaRPr lang="en-US" dirty="0"/>
          </a:p>
        </p:txBody>
      </p:sp>
      <p:sp>
        <p:nvSpPr>
          <p:cNvPr id="6" name="Rectangle 5"/>
          <p:cNvSpPr/>
          <p:nvPr/>
        </p:nvSpPr>
        <p:spPr>
          <a:xfrm>
            <a:off x="457200" y="2057400"/>
            <a:ext cx="4286250" cy="300082"/>
          </a:xfrm>
          <a:prstGeom prst="rect">
            <a:avLst/>
          </a:prstGeom>
          <a:solidFill>
            <a:schemeClr val="accent4">
              <a:lumMod val="20000"/>
              <a:lumOff val="80000"/>
            </a:schemeClr>
          </a:solidFill>
        </p:spPr>
        <p:txBody>
          <a:bodyPr wrap="square">
            <a:spAutoFit/>
          </a:bodyPr>
          <a:lstStyle/>
          <a:p>
            <a:pPr>
              <a:spcAft>
                <a:spcPts val="450"/>
              </a:spcAft>
            </a:pPr>
            <a:r>
              <a:rPr lang="en-US" sz="1350" b="1" dirty="0" err="1">
                <a:solidFill>
                  <a:schemeClr val="accent1">
                    <a:lumMod val="75000"/>
                  </a:schemeClr>
                </a:solidFill>
                <a:latin typeface="Consolas" panose="020B0609020204030204" pitchFamily="49" charset="0"/>
                <a:cs typeface="Consolas" panose="020B0609020204030204" pitchFamily="49" charset="0"/>
              </a:rPr>
              <a:t>pmx_plot_cats</a:t>
            </a:r>
            <a:r>
              <a:rPr lang="en-US" sz="1350" dirty="0">
                <a:latin typeface="Consolas" panose="020B0609020204030204" pitchFamily="49" charset="0"/>
                <a:cs typeface="Consolas" panose="020B0609020204030204" pitchFamily="49" charset="0"/>
              </a:rPr>
              <a:t>(</a:t>
            </a:r>
            <a:r>
              <a:rPr lang="en-US" sz="1350" dirty="0" err="1">
                <a:latin typeface="Consolas" panose="020B0609020204030204" pitchFamily="49" charset="0"/>
                <a:cs typeface="Consolas" panose="020B0609020204030204" pitchFamily="49" charset="0"/>
              </a:rPr>
              <a:t>ctr</a:t>
            </a:r>
            <a:r>
              <a:rPr lang="en-US" sz="1350" dirty="0">
                <a:latin typeface="Consolas" panose="020B0609020204030204" pitchFamily="49" charset="0"/>
                <a:cs typeface="Consolas" panose="020B0609020204030204" pitchFamily="49" charset="0"/>
              </a:rPr>
              <a:t>,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npde_time</a:t>
            </a:r>
            <a:r>
              <a:rPr lang="en-US" sz="1350" dirty="0">
                <a:solidFill>
                  <a:srgbClr val="4F9A05"/>
                </a:solidFill>
                <a:latin typeface="Consolas" panose="020B0609020204030204" pitchFamily="49" charset="0"/>
                <a:cs typeface="Consolas" panose="020B0609020204030204" pitchFamily="49" charset="0"/>
              </a:rPr>
              <a:t>"</a:t>
            </a:r>
            <a:r>
              <a:rPr lang="en-US" sz="1350" dirty="0">
                <a:latin typeface="Consolas" panose="020B0609020204030204" pitchFamily="49" charset="0"/>
                <a:cs typeface="Consolas" panose="020B0609020204030204" pitchFamily="49" charset="0"/>
              </a:rPr>
              <a:t>)</a:t>
            </a:r>
            <a:endParaRPr lang="en-US" sz="1350" dirty="0">
              <a:cs typeface="Consolas" panose="020B0609020204030204" pitchFamily="49" charset="0"/>
            </a:endParaRPr>
          </a:p>
        </p:txBody>
      </p:sp>
      <p:sp>
        <p:nvSpPr>
          <p:cNvPr id="7" name="Rectangle 6"/>
          <p:cNvSpPr/>
          <p:nvPr/>
        </p:nvSpPr>
        <p:spPr>
          <a:xfrm>
            <a:off x="457200" y="3714751"/>
            <a:ext cx="4286250" cy="507831"/>
          </a:xfrm>
          <a:prstGeom prst="rect">
            <a:avLst/>
          </a:prstGeom>
          <a:solidFill>
            <a:schemeClr val="accent4">
              <a:lumMod val="20000"/>
              <a:lumOff val="80000"/>
            </a:schemeClr>
          </a:solidFill>
        </p:spPr>
        <p:txBody>
          <a:bodyPr wrap="square">
            <a:spAutoFit/>
          </a:bodyPr>
          <a:lstStyle/>
          <a:p>
            <a:r>
              <a:rPr lang="en-US" sz="1350" b="1" dirty="0" err="1">
                <a:solidFill>
                  <a:schemeClr val="accent1">
                    <a:lumMod val="75000"/>
                  </a:schemeClr>
                </a:solidFill>
                <a:latin typeface="Consolas" panose="020B0609020204030204" pitchFamily="49" charset="0"/>
                <a:cs typeface="Consolas" panose="020B0609020204030204" pitchFamily="49" charset="0"/>
              </a:rPr>
              <a:t>pmx_plot_npde_time</a:t>
            </a:r>
            <a:r>
              <a:rPr lang="en-US" sz="1350" dirty="0">
                <a:latin typeface="Consolas" panose="020B0609020204030204" pitchFamily="49" charset="0"/>
                <a:cs typeface="Consolas" panose="020B0609020204030204" pitchFamily="49" charset="0"/>
              </a:rPr>
              <a:t>(</a:t>
            </a:r>
            <a:r>
              <a:rPr lang="en-US" sz="1350" dirty="0" err="1">
                <a:latin typeface="Consolas" panose="020B0609020204030204" pitchFamily="49" charset="0"/>
                <a:cs typeface="Consolas" panose="020B0609020204030204" pitchFamily="49" charset="0"/>
              </a:rPr>
              <a:t>ctr</a:t>
            </a:r>
            <a:r>
              <a:rPr lang="en-US" sz="1350" dirty="0">
                <a:latin typeface="Consolas" panose="020B0609020204030204" pitchFamily="49" charset="0"/>
                <a:cs typeface="Consolas" panose="020B0609020204030204" pitchFamily="49" charset="0"/>
              </a:rPr>
              <a:t>,</a:t>
            </a:r>
          </a:p>
          <a:p>
            <a:pPr marL="166688"/>
            <a:r>
              <a:rPr lang="en-US" sz="1350" dirty="0" err="1">
                <a:solidFill>
                  <a:schemeClr val="accent1">
                    <a:lumMod val="75000"/>
                  </a:schemeClr>
                </a:solidFill>
                <a:latin typeface="Consolas" panose="020B0609020204030204" pitchFamily="49" charset="0"/>
                <a:cs typeface="Consolas" panose="020B0609020204030204" pitchFamily="49" charset="0"/>
              </a:rPr>
              <a:t>strat.facet</a:t>
            </a:r>
            <a:r>
              <a:rPr lang="en-US" sz="1350" dirty="0">
                <a:latin typeface="Consolas" panose="020B0609020204030204" pitchFamily="49" charset="0"/>
                <a:cs typeface="Consolas" panose="020B0609020204030204" pitchFamily="49" charset="0"/>
              </a:rPr>
              <a:t> = STUD~SEX)</a:t>
            </a:r>
            <a:endParaRPr lang="en-US" sz="1350" dirty="0"/>
          </a:p>
        </p:txBody>
      </p:sp>
      <p:pic>
        <p:nvPicPr>
          <p:cNvPr id="8" name="Picture 7"/>
          <p:cNvPicPr>
            <a:picLocks noChangeAspect="1"/>
          </p:cNvPicPr>
          <p:nvPr/>
        </p:nvPicPr>
        <p:blipFill rotWithShape="1">
          <a:blip r:embed="rId2"/>
          <a:srcRect l="7258" t="7051" r="2029" b="8842"/>
          <a:stretch/>
        </p:blipFill>
        <p:spPr>
          <a:xfrm>
            <a:off x="5715000" y="150948"/>
            <a:ext cx="2857500" cy="2228850"/>
          </a:xfrm>
          <a:prstGeom prst="rect">
            <a:avLst/>
          </a:prstGeom>
          <a:ln>
            <a:noFill/>
          </a:ln>
          <a:effectLst>
            <a:outerShdw blurRad="292100" dist="139700" dir="2700000" algn="tl" rotWithShape="0">
              <a:srgbClr val="333333">
                <a:alpha val="65000"/>
              </a:srgbClr>
            </a:outerShdw>
          </a:effectLst>
        </p:spPr>
      </p:pic>
      <p:sp>
        <p:nvSpPr>
          <p:cNvPr id="5" name="Slide Number Placeholder 4"/>
          <p:cNvSpPr>
            <a:spLocks noGrp="1"/>
          </p:cNvSpPr>
          <p:nvPr>
            <p:ph type="sldNum" sz="quarter" idx="11"/>
          </p:nvPr>
        </p:nvSpPr>
        <p:spPr/>
        <p:txBody>
          <a:bodyPr/>
          <a:lstStyle/>
          <a:p>
            <a:fld id="{47547CF9-5B10-D24F-A8D7-45A9778164F7}" type="slidenum">
              <a:rPr lang="uk-UA" smtClean="0"/>
              <a:pPr/>
              <a:t>20</a:t>
            </a:fld>
            <a:endParaRPr lang="uk-UA" dirty="0"/>
          </a:p>
        </p:txBody>
      </p:sp>
      <p:sp>
        <p:nvSpPr>
          <p:cNvPr id="10" name="Rectangle 9">
            <a:extLst>
              <a:ext uri="{FF2B5EF4-FFF2-40B4-BE49-F238E27FC236}">
                <a16:creationId xmlns:a16="http://schemas.microsoft.com/office/drawing/2014/main" id="{D91286CB-7659-46D6-8AFF-2D2B83524479}"/>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9" name="Picture 8"/>
          <p:cNvPicPr>
            <a:picLocks noChangeAspect="1"/>
          </p:cNvPicPr>
          <p:nvPr/>
        </p:nvPicPr>
        <p:blipFill>
          <a:blip r:embed="rId3"/>
          <a:stretch>
            <a:fillRect/>
          </a:stretch>
        </p:blipFill>
        <p:spPr>
          <a:xfrm>
            <a:off x="5736951" y="2497730"/>
            <a:ext cx="2835549" cy="20907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5970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Filtering</a:t>
            </a:r>
          </a:p>
        </p:txBody>
      </p:sp>
      <p:sp>
        <p:nvSpPr>
          <p:cNvPr id="3" name="Content Placeholder 2"/>
          <p:cNvSpPr>
            <a:spLocks noGrp="1"/>
          </p:cNvSpPr>
          <p:nvPr>
            <p:ph idx="1"/>
          </p:nvPr>
        </p:nvSpPr>
        <p:spPr>
          <a:xfrm>
            <a:off x="457200" y="800100"/>
            <a:ext cx="4229100" cy="3726180"/>
          </a:xfrm>
        </p:spPr>
        <p:txBody>
          <a:bodyPr>
            <a:normAutofit/>
          </a:bodyPr>
          <a:lstStyle/>
          <a:p>
            <a:pPr marL="0" indent="0">
              <a:spcAft>
                <a:spcPts val="450"/>
              </a:spcAft>
              <a:buNone/>
            </a:pPr>
            <a:r>
              <a:rPr lang="en-US" sz="1500" u="sng" dirty="0">
                <a:cs typeface="Consolas" panose="020B0609020204030204" pitchFamily="49" charset="0"/>
              </a:rPr>
              <a:t>Two ways of </a:t>
            </a:r>
            <a:r>
              <a:rPr lang="en-US" sz="1500" b="1" u="sng" dirty="0">
                <a:cs typeface="Consolas" panose="020B0609020204030204" pitchFamily="49" charset="0"/>
              </a:rPr>
              <a:t>filtering</a:t>
            </a:r>
            <a:r>
              <a:rPr lang="en-US" sz="1500" u="sng" dirty="0">
                <a:cs typeface="Consolas" panose="020B0609020204030204" pitchFamily="49" charset="0"/>
              </a:rPr>
              <a:t> the data:</a:t>
            </a:r>
          </a:p>
          <a:p>
            <a:pPr marL="342900" indent="-342900">
              <a:buFont typeface="+mj-lt"/>
              <a:buAutoNum type="arabicPeriod"/>
            </a:pPr>
            <a:r>
              <a:rPr lang="en-US" sz="1500" dirty="0">
                <a:cs typeface="Consolas" panose="020B0609020204030204" pitchFamily="49" charset="0"/>
              </a:rPr>
              <a:t>Locally, at the level of a plot:</a:t>
            </a:r>
          </a:p>
          <a:p>
            <a:pPr marL="342900" indent="-342900">
              <a:spcBef>
                <a:spcPts val="10800"/>
              </a:spcBef>
              <a:buFont typeface="+mj-lt"/>
              <a:buAutoNum type="arabicPeriod"/>
            </a:pPr>
            <a:r>
              <a:rPr lang="en-US" sz="1500" dirty="0">
                <a:cs typeface="Consolas" panose="020B0609020204030204" pitchFamily="49" charset="0"/>
              </a:rPr>
              <a:t>Globally, at the level of the Controller, affecting all subsequent plots: </a:t>
            </a:r>
          </a:p>
        </p:txBody>
      </p:sp>
      <p:sp>
        <p:nvSpPr>
          <p:cNvPr id="4" name="Footer Placeholder 3"/>
          <p:cNvSpPr>
            <a:spLocks noGrp="1"/>
          </p:cNvSpPr>
          <p:nvPr>
            <p:ph type="ftr" sz="quarter" idx="10"/>
          </p:nvPr>
        </p:nvSpPr>
        <p:spPr/>
        <p:txBody>
          <a:bodyPr/>
          <a:lstStyle/>
          <a:p>
            <a:r>
              <a:rPr lang="en-US"/>
              <a:t>ggPMX</a:t>
            </a:r>
            <a:endParaRPr lang="en-US" dirty="0"/>
          </a:p>
        </p:txBody>
      </p:sp>
      <p:sp>
        <p:nvSpPr>
          <p:cNvPr id="6" name="Rectangle 5"/>
          <p:cNvSpPr/>
          <p:nvPr/>
        </p:nvSpPr>
        <p:spPr>
          <a:xfrm>
            <a:off x="525133" y="1571626"/>
            <a:ext cx="5113667" cy="507831"/>
          </a:xfrm>
          <a:prstGeom prst="rect">
            <a:avLst/>
          </a:prstGeom>
          <a:solidFill>
            <a:schemeClr val="accent4">
              <a:lumMod val="20000"/>
              <a:lumOff val="80000"/>
            </a:schemeClr>
          </a:solidFill>
        </p:spPr>
        <p:txBody>
          <a:bodyPr wrap="square">
            <a:spAutoFit/>
          </a:bodyPr>
          <a:lstStyle/>
          <a:p>
            <a:r>
              <a:rPr lang="en-US" sz="1350" dirty="0" err="1">
                <a:latin typeface="Consolas" panose="020B0609020204030204" pitchFamily="49" charset="0"/>
                <a:cs typeface="Consolas" panose="020B0609020204030204" pitchFamily="49" charset="0"/>
              </a:rPr>
              <a:t>ctr</a:t>
            </a:r>
            <a:r>
              <a:rPr lang="en-US" sz="1350" dirty="0">
                <a:latin typeface="Consolas" panose="020B0609020204030204" pitchFamily="49" charset="0"/>
                <a:cs typeface="Consolas" panose="020B0609020204030204" pitchFamily="49" charset="0"/>
              </a:rPr>
              <a:t> %&gt;% </a:t>
            </a:r>
            <a:r>
              <a:rPr lang="en-US" sz="1350" b="1" dirty="0" err="1">
                <a:solidFill>
                  <a:schemeClr val="accent1">
                    <a:lumMod val="75000"/>
                  </a:schemeClr>
                </a:solidFill>
                <a:latin typeface="Consolas" panose="020B0609020204030204" pitchFamily="49" charset="0"/>
                <a:cs typeface="Consolas" panose="020B0609020204030204" pitchFamily="49" charset="0"/>
              </a:rPr>
              <a:t>pmx_plot_dv_pred</a:t>
            </a:r>
            <a:r>
              <a:rPr lang="en-US" sz="1350" dirty="0">
                <a:latin typeface="Consolas" panose="020B0609020204030204" pitchFamily="49" charset="0"/>
                <a:cs typeface="Consolas" panose="020B0609020204030204" pitchFamily="49" charset="0"/>
              </a:rPr>
              <a:t>(filter = DV &gt; mean(DV) &amp; PRED &lt; median(PRED))</a:t>
            </a:r>
            <a:endParaRPr lang="en-US" sz="1350" dirty="0">
              <a:cs typeface="Consolas" panose="020B0609020204030204" pitchFamily="49" charset="0"/>
            </a:endParaRPr>
          </a:p>
        </p:txBody>
      </p:sp>
      <p:pic>
        <p:nvPicPr>
          <p:cNvPr id="7" name="Picture 6"/>
          <p:cNvPicPr>
            <a:picLocks noChangeAspect="1"/>
          </p:cNvPicPr>
          <p:nvPr/>
        </p:nvPicPr>
        <p:blipFill>
          <a:blip r:embed="rId2"/>
          <a:stretch>
            <a:fillRect/>
          </a:stretch>
        </p:blipFill>
        <p:spPr>
          <a:xfrm>
            <a:off x="5838977" y="107390"/>
            <a:ext cx="2850000" cy="2392857"/>
          </a:xfrm>
          <a:prstGeom prst="rect">
            <a:avLst/>
          </a:prstGeom>
          <a:ln>
            <a:noFill/>
          </a:ln>
          <a:effectLst>
            <a:outerShdw blurRad="292100" dist="139700" dir="2700000" algn="tl" rotWithShape="0">
              <a:srgbClr val="333333">
                <a:alpha val="65000"/>
              </a:srgbClr>
            </a:outerShdw>
          </a:effectLst>
        </p:spPr>
      </p:pic>
      <p:sp>
        <p:nvSpPr>
          <p:cNvPr id="9" name="Rectangle 8"/>
          <p:cNvSpPr/>
          <p:nvPr/>
        </p:nvSpPr>
        <p:spPr>
          <a:xfrm>
            <a:off x="525133" y="3629748"/>
            <a:ext cx="5113667" cy="715581"/>
          </a:xfrm>
          <a:prstGeom prst="rect">
            <a:avLst/>
          </a:prstGeom>
          <a:solidFill>
            <a:schemeClr val="accent4">
              <a:lumMod val="20000"/>
              <a:lumOff val="80000"/>
            </a:schemeClr>
          </a:solidFill>
        </p:spPr>
        <p:txBody>
          <a:bodyPr wrap="square">
            <a:spAutoFit/>
          </a:bodyPr>
          <a:lstStyle/>
          <a:p>
            <a:r>
              <a:rPr lang="en-US" sz="1350" dirty="0" err="1">
                <a:latin typeface="Consolas" panose="020B0609020204030204" pitchFamily="49" charset="0"/>
                <a:cs typeface="Consolas" panose="020B0609020204030204" pitchFamily="49" charset="0"/>
              </a:rPr>
              <a:t>ctr</a:t>
            </a:r>
            <a:r>
              <a:rPr lang="en-US" sz="1350" b="1" dirty="0">
                <a:solidFill>
                  <a:schemeClr val="accent1">
                    <a:lumMod val="75000"/>
                  </a:schemeClr>
                </a:solidFill>
                <a:latin typeface="Consolas" panose="020B0609020204030204" pitchFamily="49" charset="0"/>
                <a:cs typeface="Consolas" panose="020B0609020204030204" pitchFamily="49" charset="0"/>
              </a:rPr>
              <a:t> </a:t>
            </a:r>
            <a:r>
              <a:rPr lang="en-US" sz="1350" dirty="0">
                <a:latin typeface="Consolas" panose="020B0609020204030204" pitchFamily="49" charset="0"/>
                <a:cs typeface="Consolas" panose="020B0609020204030204" pitchFamily="49" charset="0"/>
              </a:rPr>
              <a:t>%&gt;% </a:t>
            </a:r>
            <a:r>
              <a:rPr lang="en-US" sz="1350" b="1" dirty="0" err="1">
                <a:solidFill>
                  <a:schemeClr val="accent1">
                    <a:lumMod val="75000"/>
                  </a:schemeClr>
                </a:solidFill>
                <a:latin typeface="Consolas" panose="020B0609020204030204" pitchFamily="49" charset="0"/>
                <a:cs typeface="Consolas" panose="020B0609020204030204" pitchFamily="49" charset="0"/>
              </a:rPr>
              <a:t>pmx_filter</a:t>
            </a:r>
            <a:r>
              <a:rPr lang="en-US" sz="1350" dirty="0">
                <a:solidFill>
                  <a:schemeClr val="accent1">
                    <a:lumMod val="75000"/>
                  </a:schemeClr>
                </a:solidFill>
                <a:latin typeface="Consolas" panose="020B0609020204030204" pitchFamily="49" charset="0"/>
                <a:cs typeface="Consolas" panose="020B0609020204030204" pitchFamily="49" charset="0"/>
              </a:rPr>
              <a:t>(</a:t>
            </a:r>
            <a:r>
              <a:rPr lang="en-US" sz="1350" dirty="0" err="1">
                <a:solidFill>
                  <a:schemeClr val="accent1">
                    <a:lumMod val="75000"/>
                  </a:schemeClr>
                </a:solidFill>
                <a:latin typeface="Consolas" panose="020B0609020204030204" pitchFamily="49" charset="0"/>
                <a:cs typeface="Consolas" panose="020B0609020204030204" pitchFamily="49" charset="0"/>
              </a:rPr>
              <a:t>data_set</a:t>
            </a:r>
            <a:r>
              <a:rPr lang="en-US" sz="1350" b="1" dirty="0">
                <a:solidFill>
                  <a:schemeClr val="accent1">
                    <a:lumMod val="75000"/>
                  </a:schemeClr>
                </a:solidFill>
                <a:latin typeface="Consolas" panose="020B0609020204030204" pitchFamily="49" charset="0"/>
                <a:cs typeface="Consolas" panose="020B0609020204030204" pitchFamily="49" charset="0"/>
              </a:rPr>
              <a:t> </a:t>
            </a:r>
            <a:r>
              <a:rPr lang="en-US" sz="1350" dirty="0">
                <a:latin typeface="Consolas" panose="020B0609020204030204" pitchFamily="49" charset="0"/>
                <a:cs typeface="Consolas" panose="020B0609020204030204" pitchFamily="49" charset="0"/>
              </a:rPr>
              <a:t>=</a:t>
            </a:r>
            <a:r>
              <a:rPr lang="en-US" sz="1350" dirty="0">
                <a:solidFill>
                  <a:schemeClr val="accent1">
                    <a:lumMod val="75000"/>
                  </a:schemeClr>
                </a:solidFill>
                <a:latin typeface="Consolas" panose="020B0609020204030204" pitchFamily="49" charset="0"/>
                <a:cs typeface="Consolas" panose="020B0609020204030204" pitchFamily="49" charset="0"/>
              </a:rPr>
              <a:t> </a:t>
            </a:r>
            <a:r>
              <a:rPr lang="en-US" sz="1350" dirty="0">
                <a:solidFill>
                  <a:srgbClr val="4F9A05"/>
                </a:solidFill>
                <a:latin typeface="Consolas" panose="020B0609020204030204" pitchFamily="49" charset="0"/>
                <a:cs typeface="Consolas" panose="020B0609020204030204" pitchFamily="49" charset="0"/>
              </a:rPr>
              <a:t>"</a:t>
            </a:r>
            <a:r>
              <a:rPr lang="en-US" sz="1350" dirty="0" err="1">
                <a:solidFill>
                  <a:srgbClr val="4F9A05"/>
                </a:solidFill>
                <a:latin typeface="Consolas" panose="020B0609020204030204" pitchFamily="49" charset="0"/>
                <a:cs typeface="Consolas" panose="020B0609020204030204" pitchFamily="49" charset="0"/>
              </a:rPr>
              <a:t>prediction"</a:t>
            </a:r>
            <a:r>
              <a:rPr lang="en-US" sz="1350" dirty="0" err="1">
                <a:latin typeface="Consolas" panose="020B0609020204030204" pitchFamily="49" charset="0"/>
                <a:cs typeface="Consolas" panose="020B0609020204030204" pitchFamily="49" charset="0"/>
              </a:rPr>
              <a:t>,ID</a:t>
            </a:r>
            <a:r>
              <a:rPr lang="en-US" sz="1350" dirty="0">
                <a:latin typeface="Consolas" panose="020B0609020204030204" pitchFamily="49" charset="0"/>
                <a:cs typeface="Consolas" panose="020B0609020204030204" pitchFamily="49" charset="0"/>
              </a:rPr>
              <a:t> == 5 &amp; TIME &gt; 2)</a:t>
            </a:r>
          </a:p>
          <a:p>
            <a:r>
              <a:rPr lang="en-US" sz="1350" dirty="0" err="1">
                <a:latin typeface="Consolas" panose="020B0609020204030204" pitchFamily="49" charset="0"/>
                <a:cs typeface="Consolas" panose="020B0609020204030204" pitchFamily="49" charset="0"/>
              </a:rPr>
              <a:t>ctr</a:t>
            </a:r>
            <a:r>
              <a:rPr lang="en-US" sz="1350" dirty="0">
                <a:latin typeface="Consolas" panose="020B0609020204030204" pitchFamily="49" charset="0"/>
                <a:cs typeface="Consolas" panose="020B0609020204030204" pitchFamily="49" charset="0"/>
              </a:rPr>
              <a:t> %&gt;% </a:t>
            </a:r>
            <a:r>
              <a:rPr lang="en-US" sz="1350" b="1" dirty="0" err="1">
                <a:solidFill>
                  <a:schemeClr val="accent1">
                    <a:lumMod val="75000"/>
                  </a:schemeClr>
                </a:solidFill>
                <a:latin typeface="Consolas" panose="020B0609020204030204" pitchFamily="49" charset="0"/>
                <a:cs typeface="Consolas" panose="020B0609020204030204" pitchFamily="49" charset="0"/>
              </a:rPr>
              <a:t>pmx_plot_dv_pred</a:t>
            </a:r>
            <a:endParaRPr lang="en-US" sz="1350" dirty="0"/>
          </a:p>
        </p:txBody>
      </p:sp>
      <p:pic>
        <p:nvPicPr>
          <p:cNvPr id="10" name="Picture 9"/>
          <p:cNvPicPr>
            <a:picLocks noChangeAspect="1"/>
          </p:cNvPicPr>
          <p:nvPr/>
        </p:nvPicPr>
        <p:blipFill>
          <a:blip r:embed="rId3"/>
          <a:stretch>
            <a:fillRect/>
          </a:stretch>
        </p:blipFill>
        <p:spPr>
          <a:xfrm>
            <a:off x="5836800" y="2663231"/>
            <a:ext cx="2850000" cy="2392857"/>
          </a:xfrm>
          <a:prstGeom prst="rect">
            <a:avLst/>
          </a:prstGeom>
          <a:ln>
            <a:noFill/>
          </a:ln>
          <a:effectLst>
            <a:outerShdw blurRad="292100" dist="139700" dir="2700000" algn="tl" rotWithShape="0">
              <a:srgbClr val="333333">
                <a:alpha val="65000"/>
              </a:srgbClr>
            </a:outerShdw>
          </a:effectLst>
        </p:spPr>
      </p:pic>
      <p:sp>
        <p:nvSpPr>
          <p:cNvPr id="5" name="Slide Number Placeholder 4"/>
          <p:cNvSpPr>
            <a:spLocks noGrp="1"/>
          </p:cNvSpPr>
          <p:nvPr>
            <p:ph type="sldNum" sz="quarter" idx="11"/>
          </p:nvPr>
        </p:nvSpPr>
        <p:spPr/>
        <p:txBody>
          <a:bodyPr/>
          <a:lstStyle/>
          <a:p>
            <a:fld id="{47547CF9-5B10-D24F-A8D7-45A9778164F7}" type="slidenum">
              <a:rPr lang="uk-UA" smtClean="0"/>
              <a:pPr/>
              <a:t>21</a:t>
            </a:fld>
            <a:endParaRPr lang="uk-UA" dirty="0"/>
          </a:p>
        </p:txBody>
      </p:sp>
    </p:spTree>
    <p:extLst>
      <p:ext uri="{BB962C8B-B14F-4D97-AF65-F5344CB8AC3E}">
        <p14:creationId xmlns:p14="http://schemas.microsoft.com/office/powerpoint/2010/main" val="18466875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229600" cy="441803"/>
          </a:xfrm>
        </p:spPr>
        <p:txBody>
          <a:bodyPr>
            <a:normAutofit/>
          </a:bodyPr>
          <a:lstStyle/>
          <a:p>
            <a:r>
              <a:rPr lang="en-US" sz="2800"/>
              <a:t>VPC: Default setting</a:t>
            </a:r>
          </a:p>
        </p:txBody>
      </p:sp>
      <p:sp>
        <p:nvSpPr>
          <p:cNvPr id="6" name="Rectangle 5"/>
          <p:cNvSpPr/>
          <p:nvPr/>
        </p:nvSpPr>
        <p:spPr>
          <a:xfrm>
            <a:off x="457200" y="971550"/>
            <a:ext cx="8077200" cy="300082"/>
          </a:xfrm>
          <a:prstGeom prst="rect">
            <a:avLst/>
          </a:prstGeom>
          <a:solidFill>
            <a:schemeClr val="bg1">
              <a:lumMod val="85000"/>
            </a:schemeClr>
          </a:solidFill>
        </p:spPr>
        <p:txBody>
          <a:bodyPr wrap="square">
            <a:spAutoFit/>
          </a:bodyPr>
          <a:lstStyle/>
          <a:p>
            <a:r>
              <a:rPr lang="en-US" sz="1350" err="1">
                <a:solidFill>
                  <a:srgbClr val="000000"/>
                </a:solidFill>
                <a:latin typeface="Consolas" panose="020B0609020204030204" pitchFamily="49" charset="0"/>
                <a:cs typeface="Consolas" panose="020B0609020204030204" pitchFamily="49" charset="0"/>
              </a:rPr>
              <a:t>ctr</a:t>
            </a:r>
            <a:r>
              <a:rPr lang="en-US" sz="1350">
                <a:solidFill>
                  <a:srgbClr val="000000"/>
                </a:solidFill>
                <a:latin typeface="Consolas" panose="020B0609020204030204" pitchFamily="49" charset="0"/>
                <a:cs typeface="Consolas" panose="020B0609020204030204" pitchFamily="49" charset="0"/>
              </a:rPr>
              <a:t> </a:t>
            </a:r>
            <a:r>
              <a:rPr lang="en-US" sz="1350" b="1">
                <a:latin typeface="Consolas" panose="020B0609020204030204" pitchFamily="49" charset="0"/>
                <a:cs typeface="Consolas" panose="020B0609020204030204" pitchFamily="49" charset="0"/>
              </a:rPr>
              <a:t>%&gt;%</a:t>
            </a:r>
            <a:r>
              <a:rPr lang="en-US" sz="1350" b="1">
                <a:solidFill>
                  <a:srgbClr val="CF5C00"/>
                </a:solidFill>
                <a:latin typeface="Consolas" panose="020B0609020204030204" pitchFamily="49" charset="0"/>
                <a:cs typeface="Consolas" panose="020B0609020204030204" pitchFamily="49" charset="0"/>
              </a:rPr>
              <a:t> </a:t>
            </a:r>
            <a:r>
              <a:rPr lang="en-US" sz="1350" b="1" err="1">
                <a:solidFill>
                  <a:srgbClr val="214A88"/>
                </a:solidFill>
                <a:latin typeface="Consolas" panose="020B0609020204030204" pitchFamily="49" charset="0"/>
                <a:cs typeface="Consolas" panose="020B0609020204030204" pitchFamily="49" charset="0"/>
              </a:rPr>
              <a:t>pmx_plot_vpc</a:t>
            </a:r>
            <a:r>
              <a:rPr lang="en-US" sz="1350">
                <a:solidFill>
                  <a:srgbClr val="000000"/>
                </a:solidFill>
                <a:latin typeface="Consolas" panose="020B0609020204030204" pitchFamily="49" charset="0"/>
                <a:cs typeface="Consolas" panose="020B0609020204030204" pitchFamily="49" charset="0"/>
              </a:rPr>
              <a:t>()</a:t>
            </a:r>
            <a:endParaRPr lang="en-US" sz="1350">
              <a:latin typeface="Consolas" panose="020B0609020204030204" pitchFamily="49" charset="0"/>
              <a:cs typeface="Consolas" panose="020B0609020204030204" pitchFamily="49" charset="0"/>
            </a:endParaRPr>
          </a:p>
        </p:txBody>
      </p:sp>
      <p:pic>
        <p:nvPicPr>
          <p:cNvPr id="5" name="Picture 4"/>
          <p:cNvPicPr>
            <a:picLocks noChangeAspect="1"/>
          </p:cNvPicPr>
          <p:nvPr/>
        </p:nvPicPr>
        <p:blipFill>
          <a:blip r:embed="rId3"/>
          <a:stretch>
            <a:fillRect/>
          </a:stretch>
        </p:blipFill>
        <p:spPr>
          <a:xfrm>
            <a:off x="457200" y="1321714"/>
            <a:ext cx="4499868" cy="3410911"/>
          </a:xfrm>
          <a:prstGeom prst="rect">
            <a:avLst/>
          </a:prstGeom>
        </p:spPr>
      </p:pic>
      <p:sp>
        <p:nvSpPr>
          <p:cNvPr id="7" name="TextBox 6"/>
          <p:cNvSpPr txBox="1"/>
          <p:nvPr/>
        </p:nvSpPr>
        <p:spPr>
          <a:xfrm>
            <a:off x="5257800" y="1443978"/>
            <a:ext cx="3352800" cy="2785378"/>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600"/>
              <a:t>User must provide simulation file (except for </a:t>
            </a:r>
            <a:r>
              <a:rPr lang="en-US" sz="1600" err="1"/>
              <a:t>nlmixr</a:t>
            </a:r>
            <a:r>
              <a:rPr lang="en-US" sz="1600"/>
              <a:t>)</a:t>
            </a:r>
          </a:p>
          <a:p>
            <a:pPr marL="285750" indent="-285750">
              <a:spcAft>
                <a:spcPts val="600"/>
              </a:spcAft>
              <a:buFont typeface="Arial" panose="020B0604020202020204" pitchFamily="34" charset="0"/>
              <a:buChar char="•"/>
            </a:pPr>
            <a:r>
              <a:rPr lang="en-US" sz="1600"/>
              <a:t>Legend automatically updated when statistical summaries are changed</a:t>
            </a:r>
          </a:p>
          <a:p>
            <a:pPr marL="285750" indent="-285750">
              <a:spcAft>
                <a:spcPts val="600"/>
              </a:spcAft>
              <a:buFont typeface="Arial" panose="020B0604020202020204" pitchFamily="34" charset="0"/>
              <a:buChar char="•"/>
            </a:pPr>
            <a:r>
              <a:rPr lang="en-US" sz="1600"/>
              <a:t>Bins indicated by ticks on the top x-axis</a:t>
            </a:r>
          </a:p>
          <a:p>
            <a:pPr marL="285750" indent="-285750">
              <a:spcAft>
                <a:spcPts val="600"/>
              </a:spcAft>
              <a:buFont typeface="Arial" panose="020B0604020202020204" pitchFamily="34" charset="0"/>
              <a:buChar char="•"/>
            </a:pPr>
            <a:r>
              <a:rPr lang="en-US" sz="1600"/>
              <a:t>Various binning methods available (</a:t>
            </a:r>
            <a:r>
              <a:rPr lang="en-US" sz="1600" i="1" err="1"/>
              <a:t>kmeans</a:t>
            </a:r>
            <a:r>
              <a:rPr lang="en-US" sz="1600" i="1"/>
              <a:t>, </a:t>
            </a:r>
            <a:r>
              <a:rPr lang="en-US" sz="1600" i="1" err="1"/>
              <a:t>jenks</a:t>
            </a:r>
            <a:r>
              <a:rPr lang="en-US" sz="1600" i="1"/>
              <a:t>, pretty</a:t>
            </a:r>
            <a:r>
              <a:rPr lang="en-US" sz="1600"/>
              <a:t>)</a:t>
            </a:r>
          </a:p>
        </p:txBody>
      </p:sp>
      <p:sp>
        <p:nvSpPr>
          <p:cNvPr id="8" name="Footer Placeholder 7"/>
          <p:cNvSpPr>
            <a:spLocks noGrp="1"/>
          </p:cNvSpPr>
          <p:nvPr>
            <p:ph type="ftr" sz="quarter" idx="10"/>
          </p:nvPr>
        </p:nvSpPr>
        <p:spPr/>
        <p:txBody>
          <a:bodyPr/>
          <a:lstStyle/>
          <a:p>
            <a:r>
              <a:rPr lang="pt-BR"/>
              <a:t>ggPMX</a:t>
            </a:r>
            <a:endParaRPr lang="en-US"/>
          </a:p>
        </p:txBody>
      </p:sp>
      <p:sp>
        <p:nvSpPr>
          <p:cNvPr id="9" name="Slide Number Placeholder 8"/>
          <p:cNvSpPr>
            <a:spLocks noGrp="1"/>
          </p:cNvSpPr>
          <p:nvPr>
            <p:ph type="sldNum" sz="quarter" idx="11"/>
          </p:nvPr>
        </p:nvSpPr>
        <p:spPr/>
        <p:txBody>
          <a:bodyPr/>
          <a:lstStyle/>
          <a:p>
            <a:fld id="{47547CF9-5B10-D24F-A8D7-45A9778164F7}" type="slidenum">
              <a:rPr lang="uk-UA" smtClean="0"/>
              <a:pPr/>
              <a:t>22</a:t>
            </a:fld>
            <a:endParaRPr lang="uk-UA"/>
          </a:p>
        </p:txBody>
      </p:sp>
      <p:sp>
        <p:nvSpPr>
          <p:cNvPr id="10" name="Rectangle 9">
            <a:extLst>
              <a:ext uri="{FF2B5EF4-FFF2-40B4-BE49-F238E27FC236}">
                <a16:creationId xmlns:a16="http://schemas.microsoft.com/office/drawing/2014/main" id="{C9F877CC-26BF-4BD9-AB9E-0F8927401718}"/>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779341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VPC: stratification</a:t>
            </a:r>
          </a:p>
        </p:txBody>
      </p:sp>
      <p:sp>
        <p:nvSpPr>
          <p:cNvPr id="5" name="Rectangle 4"/>
          <p:cNvSpPr/>
          <p:nvPr/>
        </p:nvSpPr>
        <p:spPr>
          <a:xfrm>
            <a:off x="457200" y="958417"/>
            <a:ext cx="8153400" cy="305644"/>
          </a:xfrm>
          <a:prstGeom prst="rect">
            <a:avLst/>
          </a:prstGeom>
          <a:solidFill>
            <a:schemeClr val="bg1">
              <a:lumMod val="85000"/>
            </a:schemeClr>
          </a:solidFill>
        </p:spPr>
        <p:txBody>
          <a:bodyPr wrap="square">
            <a:spAutoFit/>
          </a:bodyPr>
          <a:lstStyle/>
          <a:p>
            <a:r>
              <a:rPr lang="en-US" sz="1350" err="1">
                <a:solidFill>
                  <a:srgbClr val="000000"/>
                </a:solidFill>
                <a:latin typeface="Consolas" panose="020B0609020204030204" pitchFamily="49" charset="0"/>
                <a:cs typeface="Consolas" panose="020B0609020204030204" pitchFamily="49" charset="0"/>
              </a:rPr>
              <a:t>ctr</a:t>
            </a:r>
            <a:r>
              <a:rPr lang="en-US" sz="1350">
                <a:solidFill>
                  <a:srgbClr val="000000"/>
                </a:solidFill>
                <a:latin typeface="Consolas" panose="020B0609020204030204" pitchFamily="49" charset="0"/>
                <a:cs typeface="Consolas" panose="020B0609020204030204" pitchFamily="49" charset="0"/>
              </a:rPr>
              <a:t> </a:t>
            </a:r>
            <a:r>
              <a:rPr lang="en-US" sz="1350" b="1">
                <a:latin typeface="Consolas" panose="020B0609020204030204" pitchFamily="49" charset="0"/>
                <a:cs typeface="Consolas" panose="020B0609020204030204" pitchFamily="49" charset="0"/>
              </a:rPr>
              <a:t>%&gt;%</a:t>
            </a:r>
            <a:r>
              <a:rPr lang="en-US" sz="1350" b="1">
                <a:solidFill>
                  <a:srgbClr val="CF5C00"/>
                </a:solidFill>
                <a:latin typeface="Consolas" panose="020B0609020204030204" pitchFamily="49" charset="0"/>
                <a:cs typeface="Consolas" panose="020B0609020204030204" pitchFamily="49" charset="0"/>
              </a:rPr>
              <a:t> </a:t>
            </a:r>
            <a:r>
              <a:rPr lang="en-US" sz="1350" b="1" err="1">
                <a:solidFill>
                  <a:schemeClr val="accent1"/>
                </a:solidFill>
                <a:latin typeface="Consolas" panose="020B0609020204030204" pitchFamily="49" charset="0"/>
                <a:cs typeface="Consolas" panose="020B0609020204030204" pitchFamily="49" charset="0"/>
              </a:rPr>
              <a:t>pmx_plot_vpc</a:t>
            </a:r>
            <a:r>
              <a:rPr lang="en-US" sz="1350">
                <a:solidFill>
                  <a:srgbClr val="000000"/>
                </a:solidFill>
                <a:latin typeface="Consolas" panose="020B0609020204030204" pitchFamily="49" charset="0"/>
                <a:cs typeface="Consolas" panose="020B0609020204030204" pitchFamily="49" charset="0"/>
              </a:rPr>
              <a:t>(</a:t>
            </a:r>
            <a:r>
              <a:rPr lang="en-US" sz="1350" err="1">
                <a:solidFill>
                  <a:srgbClr val="214A88"/>
                </a:solidFill>
                <a:latin typeface="Consolas" panose="020B0609020204030204" pitchFamily="49" charset="0"/>
                <a:cs typeface="Consolas" panose="020B0609020204030204" pitchFamily="49" charset="0"/>
              </a:rPr>
              <a:t>strat.facet</a:t>
            </a:r>
            <a:r>
              <a:rPr lang="en-US" sz="1350">
                <a:solidFill>
                  <a:srgbClr val="214A88"/>
                </a:solidFill>
                <a:latin typeface="Consolas" panose="020B0609020204030204" pitchFamily="49" charset="0"/>
                <a:cs typeface="Consolas" panose="020B0609020204030204" pitchFamily="49" charset="0"/>
              </a:rPr>
              <a:t>=</a:t>
            </a:r>
            <a:r>
              <a:rPr lang="en-US" sz="1350">
                <a:solidFill>
                  <a:srgbClr val="4F9A05"/>
                </a:solidFill>
                <a:latin typeface="Consolas" panose="020B0609020204030204" pitchFamily="49" charset="0"/>
                <a:cs typeface="Consolas" panose="020B0609020204030204" pitchFamily="49" charset="0"/>
              </a:rPr>
              <a:t>"SEX"</a:t>
            </a:r>
            <a:r>
              <a:rPr lang="en-US" sz="1350">
                <a:solidFill>
                  <a:srgbClr val="000000"/>
                </a:solidFill>
                <a:latin typeface="Consolas" panose="020B0609020204030204" pitchFamily="49" charset="0"/>
                <a:cs typeface="Consolas" panose="020B0609020204030204" pitchFamily="49" charset="0"/>
              </a:rPr>
              <a:t>, </a:t>
            </a:r>
            <a:r>
              <a:rPr lang="en-US" sz="1350">
                <a:solidFill>
                  <a:srgbClr val="214A88"/>
                </a:solidFill>
                <a:latin typeface="Consolas" panose="020B0609020204030204" pitchFamily="49" charset="0"/>
                <a:cs typeface="Consolas" panose="020B0609020204030204" pitchFamily="49" charset="0"/>
              </a:rPr>
              <a:t>facets=</a:t>
            </a:r>
            <a:r>
              <a:rPr lang="en-US" sz="1350" b="1">
                <a:solidFill>
                  <a:srgbClr val="214A88"/>
                </a:solidFill>
                <a:latin typeface="Consolas" panose="020B0609020204030204" pitchFamily="49" charset="0"/>
                <a:cs typeface="Consolas" panose="020B0609020204030204" pitchFamily="49" charset="0"/>
              </a:rPr>
              <a:t>list</a:t>
            </a:r>
            <a:r>
              <a:rPr lang="en-US" sz="1350">
                <a:solidFill>
                  <a:srgbClr val="000000"/>
                </a:solidFill>
                <a:latin typeface="Consolas" panose="020B0609020204030204" pitchFamily="49" charset="0"/>
                <a:cs typeface="Consolas" panose="020B0609020204030204" pitchFamily="49" charset="0"/>
              </a:rPr>
              <a:t>(</a:t>
            </a:r>
            <a:r>
              <a:rPr lang="en-US" sz="1350" err="1">
                <a:solidFill>
                  <a:srgbClr val="214A88"/>
                </a:solidFill>
                <a:latin typeface="Consolas" panose="020B0609020204030204" pitchFamily="49" charset="0"/>
                <a:cs typeface="Consolas" panose="020B0609020204030204" pitchFamily="49" charset="0"/>
              </a:rPr>
              <a:t>ncol</a:t>
            </a:r>
            <a:r>
              <a:rPr lang="en-US" sz="1350">
                <a:solidFill>
                  <a:srgbClr val="214A88"/>
                </a:solidFill>
                <a:latin typeface="Consolas" panose="020B0609020204030204" pitchFamily="49" charset="0"/>
                <a:cs typeface="Consolas" panose="020B0609020204030204" pitchFamily="49" charset="0"/>
              </a:rPr>
              <a:t>=</a:t>
            </a:r>
            <a:r>
              <a:rPr lang="en-US" sz="1350">
                <a:solidFill>
                  <a:srgbClr val="0000CF"/>
                </a:solidFill>
                <a:latin typeface="Consolas" panose="020B0609020204030204" pitchFamily="49" charset="0"/>
                <a:cs typeface="Consolas" panose="020B0609020204030204" pitchFamily="49" charset="0"/>
              </a:rPr>
              <a:t>2</a:t>
            </a:r>
            <a:r>
              <a:rPr lang="en-US" sz="1350">
                <a:solidFill>
                  <a:srgbClr val="000000"/>
                </a:solidFill>
                <a:latin typeface="Consolas" panose="020B0609020204030204" pitchFamily="49" charset="0"/>
                <a:cs typeface="Consolas" panose="020B0609020204030204" pitchFamily="49" charset="0"/>
              </a:rPr>
              <a:t>))</a:t>
            </a:r>
            <a:endParaRPr lang="en-US" sz="1350">
              <a:latin typeface="Consolas" panose="020B0609020204030204" pitchFamily="49" charset="0"/>
              <a:cs typeface="Consolas" panose="020B0609020204030204" pitchFamily="49" charset="0"/>
            </a:endParaRPr>
          </a:p>
        </p:txBody>
      </p:sp>
      <p:pic>
        <p:nvPicPr>
          <p:cNvPr id="8" name="Picture 7"/>
          <p:cNvPicPr>
            <a:picLocks noChangeAspect="1"/>
          </p:cNvPicPr>
          <p:nvPr/>
        </p:nvPicPr>
        <p:blipFill>
          <a:blip r:embed="rId3"/>
          <a:stretch>
            <a:fillRect/>
          </a:stretch>
        </p:blipFill>
        <p:spPr>
          <a:xfrm>
            <a:off x="1052713" y="1264061"/>
            <a:ext cx="6851250" cy="3305126"/>
          </a:xfrm>
          <a:prstGeom prst="rect">
            <a:avLst/>
          </a:prstGeom>
        </p:spPr>
      </p:pic>
      <p:sp>
        <p:nvSpPr>
          <p:cNvPr id="6" name="Footer Placeholder 5"/>
          <p:cNvSpPr>
            <a:spLocks noGrp="1"/>
          </p:cNvSpPr>
          <p:nvPr>
            <p:ph type="ftr" sz="quarter" idx="10"/>
          </p:nvPr>
        </p:nvSpPr>
        <p:spPr/>
        <p:txBody>
          <a:bodyPr/>
          <a:lstStyle/>
          <a:p>
            <a:r>
              <a:rPr lang="pt-BR"/>
              <a:t>ggPMX</a:t>
            </a:r>
            <a:endParaRPr lang="en-US"/>
          </a:p>
        </p:txBody>
      </p:sp>
      <p:sp>
        <p:nvSpPr>
          <p:cNvPr id="7" name="Slide Number Placeholder 6"/>
          <p:cNvSpPr>
            <a:spLocks noGrp="1"/>
          </p:cNvSpPr>
          <p:nvPr>
            <p:ph type="sldNum" sz="quarter" idx="11"/>
          </p:nvPr>
        </p:nvSpPr>
        <p:spPr/>
        <p:txBody>
          <a:bodyPr/>
          <a:lstStyle/>
          <a:p>
            <a:fld id="{47547CF9-5B10-D24F-A8D7-45A9778164F7}" type="slidenum">
              <a:rPr lang="uk-UA" smtClean="0"/>
              <a:pPr/>
              <a:t>23</a:t>
            </a:fld>
            <a:endParaRPr lang="uk-UA"/>
          </a:p>
        </p:txBody>
      </p:sp>
      <p:sp>
        <p:nvSpPr>
          <p:cNvPr id="9" name="Rectangle 8">
            <a:extLst>
              <a:ext uri="{FF2B5EF4-FFF2-40B4-BE49-F238E27FC236}">
                <a16:creationId xmlns:a16="http://schemas.microsoft.com/office/drawing/2014/main" id="{819FFD7F-2464-48DF-9843-4D5043B52F7E}"/>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310678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5132" y="342901"/>
            <a:ext cx="8161667" cy="457200"/>
          </a:xfrm>
        </p:spPr>
        <p:txBody>
          <a:bodyPr>
            <a:normAutofit/>
          </a:bodyPr>
          <a:lstStyle/>
          <a:p>
            <a:r>
              <a:rPr lang="en-US" sz="2800"/>
              <a:t>Censored data </a:t>
            </a:r>
          </a:p>
        </p:txBody>
      </p:sp>
      <p:sp>
        <p:nvSpPr>
          <p:cNvPr id="7" name="Content Placeholder 2"/>
          <p:cNvSpPr txBox="1">
            <a:spLocks/>
          </p:cNvSpPr>
          <p:nvPr/>
        </p:nvSpPr>
        <p:spPr>
          <a:xfrm>
            <a:off x="457200" y="895350"/>
            <a:ext cx="4495800" cy="533399"/>
          </a:xfrm>
          <a:prstGeom prst="rect">
            <a:avLst/>
          </a:prstGeom>
        </p:spPr>
        <p:txBody>
          <a:bodyPr>
            <a:no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450"/>
              </a:spcAft>
              <a:buFont typeface="Wingdings" charset="2"/>
              <a:buNone/>
            </a:pPr>
            <a:r>
              <a:rPr lang="en-US" sz="1500">
                <a:cs typeface="Consolas" panose="020B0609020204030204" pitchFamily="49" charset="0"/>
              </a:rPr>
              <a:t>Create controller with BLOQ* data (BLQ column in input dataset):</a:t>
            </a:r>
          </a:p>
        </p:txBody>
      </p:sp>
      <p:sp>
        <p:nvSpPr>
          <p:cNvPr id="8" name="Rectangle 7"/>
          <p:cNvSpPr/>
          <p:nvPr/>
        </p:nvSpPr>
        <p:spPr>
          <a:xfrm>
            <a:off x="525133" y="1490407"/>
            <a:ext cx="4427867" cy="1131079"/>
          </a:xfrm>
          <a:prstGeom prst="rect">
            <a:avLst/>
          </a:prstGeom>
          <a:solidFill>
            <a:schemeClr val="bg1">
              <a:lumMod val="85000"/>
            </a:schemeClr>
          </a:solidFill>
        </p:spPr>
        <p:txBody>
          <a:bodyPr wrap="square">
            <a:spAutoFit/>
          </a:bodyPr>
          <a:lstStyle/>
          <a:p>
            <a:r>
              <a:rPr lang="en-US" sz="1350" err="1">
                <a:latin typeface="Consolas" panose="020B0609020204030204" pitchFamily="49" charset="0"/>
                <a:cs typeface="Consolas" panose="020B0609020204030204" pitchFamily="49" charset="0"/>
              </a:rPr>
              <a:t>ctr</a:t>
            </a:r>
            <a:r>
              <a:rPr lang="en-US" sz="1350">
                <a:latin typeface="Consolas" panose="020B0609020204030204" pitchFamily="49" charset="0"/>
                <a:cs typeface="Consolas" panose="020B0609020204030204" pitchFamily="49" charset="0"/>
              </a:rPr>
              <a:t> &lt;- </a:t>
            </a:r>
            <a:r>
              <a:rPr lang="en-US" sz="1350" b="1" err="1">
                <a:solidFill>
                  <a:schemeClr val="accent1"/>
                </a:solidFill>
                <a:latin typeface="Consolas" panose="020B0609020204030204" pitchFamily="49" charset="0"/>
                <a:cs typeface="Consolas" panose="020B0609020204030204" pitchFamily="49" charset="0"/>
              </a:rPr>
              <a:t>pmx_mlxtran</a:t>
            </a:r>
            <a:r>
              <a:rPr lang="en-US" sz="1350">
                <a:latin typeface="Consolas" panose="020B0609020204030204" pitchFamily="49" charset="0"/>
                <a:cs typeface="Consolas" panose="020B0609020204030204" pitchFamily="49" charset="0"/>
              </a:rPr>
              <a:t>(</a:t>
            </a:r>
          </a:p>
          <a:p>
            <a:r>
              <a:rPr lang="en-US" sz="1350">
                <a:latin typeface="Consolas" panose="020B0609020204030204" pitchFamily="49" charset="0"/>
                <a:cs typeface="Consolas" panose="020B0609020204030204" pitchFamily="49" charset="0"/>
              </a:rPr>
              <a:t>	</a:t>
            </a:r>
            <a:r>
              <a:rPr lang="en-US" sz="1350" err="1">
                <a:latin typeface="Consolas" panose="020B0609020204030204" pitchFamily="49" charset="0"/>
                <a:cs typeface="Consolas" panose="020B0609020204030204" pitchFamily="49" charset="0"/>
              </a:rPr>
              <a:t>file_name</a:t>
            </a:r>
            <a:r>
              <a:rPr lang="en-US" sz="1350">
                <a:latin typeface="Consolas" panose="020B0609020204030204" pitchFamily="49" charset="0"/>
                <a:cs typeface="Consolas" panose="020B0609020204030204" pitchFamily="49" charset="0"/>
              </a:rPr>
              <a:t>=</a:t>
            </a:r>
            <a:r>
              <a:rPr lang="en-US" sz="1350" err="1">
                <a:latin typeface="Consolas" panose="020B0609020204030204" pitchFamily="49" charset="0"/>
                <a:cs typeface="Consolas" panose="020B0609020204030204" pitchFamily="49" charset="0"/>
              </a:rPr>
              <a:t>mlx_file</a:t>
            </a:r>
            <a:r>
              <a:rPr lang="en-US" sz="1350">
                <a:latin typeface="Consolas" panose="020B0609020204030204" pitchFamily="49" charset="0"/>
                <a:cs typeface="Consolas" panose="020B0609020204030204" pitchFamily="49" charset="0"/>
              </a:rPr>
              <a:t>, </a:t>
            </a:r>
          </a:p>
          <a:p>
            <a:r>
              <a:rPr lang="en-US" sz="1350">
                <a:latin typeface="Consolas" panose="020B0609020204030204" pitchFamily="49" charset="0"/>
                <a:cs typeface="Consolas" panose="020B0609020204030204" pitchFamily="49" charset="0"/>
              </a:rPr>
              <a:t>	</a:t>
            </a:r>
            <a:r>
              <a:rPr lang="en-US" sz="1350" err="1">
                <a:latin typeface="Consolas" panose="020B0609020204030204" pitchFamily="49" charset="0"/>
                <a:cs typeface="Consolas" panose="020B0609020204030204" pitchFamily="49" charset="0"/>
              </a:rPr>
              <a:t>bloq</a:t>
            </a:r>
            <a:r>
              <a:rPr lang="en-US" sz="1350">
                <a:latin typeface="Consolas" panose="020B0609020204030204" pitchFamily="49" charset="0"/>
                <a:cs typeface="Consolas" panose="020B0609020204030204" pitchFamily="49" charset="0"/>
              </a:rPr>
              <a:t> = </a:t>
            </a:r>
            <a:r>
              <a:rPr lang="en-US" sz="1350" err="1">
                <a:latin typeface="Consolas" panose="020B0609020204030204" pitchFamily="49" charset="0"/>
                <a:cs typeface="Consolas" panose="020B0609020204030204" pitchFamily="49" charset="0"/>
              </a:rPr>
              <a:t>pmx_bloq</a:t>
            </a:r>
            <a:r>
              <a:rPr lang="en-US" sz="1350">
                <a:latin typeface="Consolas" panose="020B0609020204030204" pitchFamily="49" charset="0"/>
                <a:cs typeface="Consolas" panose="020B0609020204030204" pitchFamily="49" charset="0"/>
              </a:rPr>
              <a:t>(</a:t>
            </a:r>
            <a:r>
              <a:rPr lang="en-US" sz="1350" err="1">
                <a:latin typeface="Consolas" panose="020B0609020204030204" pitchFamily="49" charset="0"/>
                <a:cs typeface="Consolas" panose="020B0609020204030204" pitchFamily="49" charset="0"/>
              </a:rPr>
              <a:t>cens</a:t>
            </a:r>
            <a:r>
              <a:rPr lang="en-US" sz="1350">
                <a:latin typeface="Consolas" panose="020B0609020204030204" pitchFamily="49" charset="0"/>
                <a:cs typeface="Consolas" panose="020B0609020204030204" pitchFamily="49" charset="0"/>
              </a:rPr>
              <a:t> = "BLQ"))</a:t>
            </a:r>
          </a:p>
          <a:p>
            <a:endParaRPr lang="en-US" sz="1350">
              <a:latin typeface="Consolas" panose="020B0609020204030204" pitchFamily="49" charset="0"/>
              <a:cs typeface="Consolas" panose="020B0609020204030204" pitchFamily="49" charset="0"/>
            </a:endParaRPr>
          </a:p>
          <a:p>
            <a:r>
              <a:rPr lang="en-US" sz="1350" err="1">
                <a:cs typeface="Consolas" panose="020B0609020204030204" pitchFamily="49" charset="0"/>
              </a:rPr>
              <a:t>ctr</a:t>
            </a:r>
            <a:r>
              <a:rPr lang="en-US" sz="1350">
                <a:cs typeface="Consolas" panose="020B0609020204030204" pitchFamily="49" charset="0"/>
              </a:rPr>
              <a:t> %&gt;% </a:t>
            </a:r>
            <a:r>
              <a:rPr lang="en-US" sz="1350" b="1" err="1">
                <a:solidFill>
                  <a:schemeClr val="accent1"/>
                </a:solidFill>
                <a:latin typeface="Consolas" panose="020B0609020204030204" pitchFamily="49" charset="0"/>
                <a:cs typeface="Consolas" panose="020B0609020204030204" pitchFamily="49" charset="0"/>
              </a:rPr>
              <a:t>pmx_plot_individual</a:t>
            </a:r>
            <a:r>
              <a:rPr lang="en-US" sz="1350">
                <a:solidFill>
                  <a:schemeClr val="accent1"/>
                </a:solidFill>
                <a:cs typeface="Consolas" panose="020B0609020204030204" pitchFamily="49" charset="0"/>
              </a:rPr>
              <a:t>()</a:t>
            </a:r>
          </a:p>
        </p:txBody>
      </p:sp>
      <p:pic>
        <p:nvPicPr>
          <p:cNvPr id="10" name="Picture 9"/>
          <p:cNvPicPr>
            <a:picLocks noChangeAspect="1"/>
          </p:cNvPicPr>
          <p:nvPr/>
        </p:nvPicPr>
        <p:blipFill>
          <a:blip r:embed="rId3"/>
          <a:stretch>
            <a:fillRect/>
          </a:stretch>
        </p:blipFill>
        <p:spPr>
          <a:xfrm>
            <a:off x="5210033" y="368867"/>
            <a:ext cx="3852420" cy="4630212"/>
          </a:xfrm>
          <a:prstGeom prst="rect">
            <a:avLst/>
          </a:prstGeom>
        </p:spPr>
      </p:pic>
      <p:sp>
        <p:nvSpPr>
          <p:cNvPr id="9" name="TextBox 8"/>
          <p:cNvSpPr txBox="1"/>
          <p:nvPr/>
        </p:nvSpPr>
        <p:spPr>
          <a:xfrm>
            <a:off x="541045" y="4340632"/>
            <a:ext cx="2650084" cy="461665"/>
          </a:xfrm>
          <a:prstGeom prst="rect">
            <a:avLst/>
          </a:prstGeom>
          <a:noFill/>
        </p:spPr>
        <p:txBody>
          <a:bodyPr wrap="none" rtlCol="0">
            <a:spAutoFit/>
          </a:bodyPr>
          <a:lstStyle/>
          <a:p>
            <a:r>
              <a:rPr lang="en-US" sz="1200"/>
              <a:t>*BLOQ: below limit of quantification</a:t>
            </a:r>
          </a:p>
          <a:p>
            <a:r>
              <a:rPr lang="en-US" sz="1200"/>
              <a:t>**ULOQ: upper limit of quantification</a:t>
            </a:r>
          </a:p>
        </p:txBody>
      </p:sp>
      <p:sp>
        <p:nvSpPr>
          <p:cNvPr id="11" name="Content Placeholder 2"/>
          <p:cNvSpPr txBox="1">
            <a:spLocks/>
          </p:cNvSpPr>
          <p:nvPr/>
        </p:nvSpPr>
        <p:spPr>
          <a:xfrm>
            <a:off x="457200" y="2721125"/>
            <a:ext cx="4495800" cy="301990"/>
          </a:xfrm>
          <a:prstGeom prst="rect">
            <a:avLst/>
          </a:prstGeom>
        </p:spPr>
        <p:txBody>
          <a:bodyPr>
            <a:no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Aft>
                <a:spcPts val="450"/>
              </a:spcAft>
              <a:buFont typeface="Wingdings" charset="2"/>
              <a:buNone/>
            </a:pPr>
            <a:r>
              <a:rPr lang="en-US" sz="1500">
                <a:cs typeface="Consolas" panose="020B0609020204030204" pitchFamily="49" charset="0"/>
              </a:rPr>
              <a:t>Works similarly with ULOQ** data.</a:t>
            </a:r>
          </a:p>
        </p:txBody>
      </p:sp>
      <p:sp>
        <p:nvSpPr>
          <p:cNvPr id="12" name="Footer Placeholder 11"/>
          <p:cNvSpPr>
            <a:spLocks noGrp="1"/>
          </p:cNvSpPr>
          <p:nvPr>
            <p:ph type="ftr" sz="quarter" idx="10"/>
          </p:nvPr>
        </p:nvSpPr>
        <p:spPr/>
        <p:txBody>
          <a:bodyPr/>
          <a:lstStyle/>
          <a:p>
            <a:r>
              <a:rPr lang="pt-BR"/>
              <a:t>ggPMX</a:t>
            </a:r>
            <a:endParaRPr lang="en-US"/>
          </a:p>
        </p:txBody>
      </p:sp>
      <p:sp>
        <p:nvSpPr>
          <p:cNvPr id="13" name="Slide Number Placeholder 12"/>
          <p:cNvSpPr>
            <a:spLocks noGrp="1"/>
          </p:cNvSpPr>
          <p:nvPr>
            <p:ph type="sldNum" sz="quarter" idx="11"/>
          </p:nvPr>
        </p:nvSpPr>
        <p:spPr/>
        <p:txBody>
          <a:bodyPr/>
          <a:lstStyle/>
          <a:p>
            <a:fld id="{47547CF9-5B10-D24F-A8D7-45A9778164F7}" type="slidenum">
              <a:rPr lang="uk-UA" smtClean="0"/>
              <a:pPr/>
              <a:t>24</a:t>
            </a:fld>
            <a:endParaRPr lang="uk-UA"/>
          </a:p>
        </p:txBody>
      </p:sp>
    </p:spTree>
    <p:extLst>
      <p:ext uri="{BB962C8B-B14F-4D97-AF65-F5344CB8AC3E}">
        <p14:creationId xmlns:p14="http://schemas.microsoft.com/office/powerpoint/2010/main" val="577178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Cheat Sheet</a:t>
            </a:r>
          </a:p>
        </p:txBody>
      </p:sp>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25</a:t>
            </a:fld>
            <a:endParaRPr lang="uk-UA"/>
          </a:p>
        </p:txBody>
      </p:sp>
      <p:pic>
        <p:nvPicPr>
          <p:cNvPr id="3" name="Picture 2"/>
          <p:cNvPicPr>
            <a:picLocks noChangeAspect="1"/>
          </p:cNvPicPr>
          <p:nvPr/>
        </p:nvPicPr>
        <p:blipFill>
          <a:blip r:embed="rId3"/>
          <a:stretch>
            <a:fillRect/>
          </a:stretch>
        </p:blipFill>
        <p:spPr>
          <a:xfrm>
            <a:off x="58737" y="986710"/>
            <a:ext cx="4419601" cy="3424667"/>
          </a:xfrm>
          <a:prstGeom prst="rect">
            <a:avLst/>
          </a:prstGeom>
        </p:spPr>
      </p:pic>
      <p:pic>
        <p:nvPicPr>
          <p:cNvPr id="4" name="Picture 3"/>
          <p:cNvPicPr>
            <a:picLocks noChangeAspect="1"/>
          </p:cNvPicPr>
          <p:nvPr/>
        </p:nvPicPr>
        <p:blipFill>
          <a:blip r:embed="rId4"/>
          <a:stretch>
            <a:fillRect/>
          </a:stretch>
        </p:blipFill>
        <p:spPr>
          <a:xfrm>
            <a:off x="4495800" y="887639"/>
            <a:ext cx="4572000" cy="3553593"/>
          </a:xfrm>
          <a:prstGeom prst="rect">
            <a:avLst/>
          </a:prstGeom>
        </p:spPr>
      </p:pic>
      <p:sp>
        <p:nvSpPr>
          <p:cNvPr id="7" name="Rectangle 6">
            <a:extLst>
              <a:ext uri="{FF2B5EF4-FFF2-40B4-BE49-F238E27FC236}">
                <a16:creationId xmlns:a16="http://schemas.microsoft.com/office/drawing/2014/main" id="{61F068C8-162F-4066-853D-7B7612100D4C}"/>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540840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Documentation &amp; Help</a:t>
            </a:r>
          </a:p>
        </p:txBody>
      </p:sp>
      <p:sp>
        <p:nvSpPr>
          <p:cNvPr id="3" name="Content Placeholder 2"/>
          <p:cNvSpPr>
            <a:spLocks noGrp="1"/>
          </p:cNvSpPr>
          <p:nvPr>
            <p:ph idx="1"/>
          </p:nvPr>
        </p:nvSpPr>
        <p:spPr>
          <a:xfrm>
            <a:off x="457200" y="1178378"/>
            <a:ext cx="8229600" cy="3374572"/>
          </a:xfrm>
        </p:spPr>
        <p:txBody>
          <a:bodyPr vert="horz" lIns="0" tIns="0" rIns="0" bIns="0" spcCol="182880" rtlCol="0" anchor="t">
            <a:normAutofit/>
          </a:bodyPr>
          <a:lstStyle/>
          <a:p>
            <a:r>
              <a:rPr lang="en-US" sz="2000"/>
              <a:t>Version available on GitHub and CRAN </a:t>
            </a:r>
          </a:p>
          <a:p>
            <a:r>
              <a:rPr lang="en-US" sz="2000"/>
              <a:t>Documentation &amp; Training Material on </a:t>
            </a:r>
            <a:r>
              <a:rPr lang="en-US" sz="2000" err="1"/>
              <a:t>Github</a:t>
            </a:r>
            <a:endParaRPr lang="en-US" sz="2000"/>
          </a:p>
          <a:p>
            <a:pPr marL="171450" lvl="1" indent="0">
              <a:buNone/>
            </a:pPr>
            <a:r>
              <a:rPr lang="en-US" sz="1800">
                <a:hlinkClick r:id="rId3"/>
              </a:rPr>
              <a:t>https://github.com/ggPMXdevelopment/ggPMX</a:t>
            </a:r>
            <a:endParaRPr lang="en-US" sz="1800"/>
          </a:p>
          <a:p>
            <a:r>
              <a:rPr lang="en-US" sz="2000"/>
              <a:t>Cheat Sheet</a:t>
            </a:r>
          </a:p>
          <a:p>
            <a:r>
              <a:rPr lang="en-US" sz="2000"/>
              <a:t>Vignette (User Guide)</a:t>
            </a:r>
          </a:p>
        </p:txBody>
      </p:sp>
      <p:pic>
        <p:nvPicPr>
          <p:cNvPr id="8" name="Picture 7"/>
          <p:cNvPicPr>
            <a:picLocks noChangeAspect="1"/>
          </p:cNvPicPr>
          <p:nvPr/>
        </p:nvPicPr>
        <p:blipFill>
          <a:blip r:embed="rId4"/>
          <a:stretch>
            <a:fillRect/>
          </a:stretch>
        </p:blipFill>
        <p:spPr>
          <a:xfrm>
            <a:off x="5836082" y="342900"/>
            <a:ext cx="3097104" cy="4101316"/>
          </a:xfrm>
          <a:prstGeom prst="rect">
            <a:avLst/>
          </a:prstGeom>
        </p:spPr>
      </p:pic>
      <p:sp>
        <p:nvSpPr>
          <p:cNvPr id="6" name="Footer Placeholder 5"/>
          <p:cNvSpPr>
            <a:spLocks noGrp="1"/>
          </p:cNvSpPr>
          <p:nvPr>
            <p:ph type="ftr" sz="quarter" idx="10"/>
          </p:nvPr>
        </p:nvSpPr>
        <p:spPr/>
        <p:txBody>
          <a:bodyPr/>
          <a:lstStyle/>
          <a:p>
            <a:r>
              <a:rPr lang="pt-BR"/>
              <a:t>ggPMX</a:t>
            </a:r>
            <a:endParaRPr lang="en-US"/>
          </a:p>
        </p:txBody>
      </p:sp>
      <p:sp>
        <p:nvSpPr>
          <p:cNvPr id="7" name="Slide Number Placeholder 6"/>
          <p:cNvSpPr>
            <a:spLocks noGrp="1"/>
          </p:cNvSpPr>
          <p:nvPr>
            <p:ph type="sldNum" sz="quarter" idx="11"/>
          </p:nvPr>
        </p:nvSpPr>
        <p:spPr/>
        <p:txBody>
          <a:bodyPr/>
          <a:lstStyle/>
          <a:p>
            <a:fld id="{47547CF9-5B10-D24F-A8D7-45A9778164F7}" type="slidenum">
              <a:rPr lang="uk-UA" smtClean="0"/>
              <a:pPr/>
              <a:t>26</a:t>
            </a:fld>
            <a:endParaRPr lang="uk-UA"/>
          </a:p>
        </p:txBody>
      </p:sp>
      <p:sp>
        <p:nvSpPr>
          <p:cNvPr id="9" name="Rectangle 8">
            <a:extLst>
              <a:ext uri="{FF2B5EF4-FFF2-40B4-BE49-F238E27FC236}">
                <a16:creationId xmlns:a16="http://schemas.microsoft.com/office/drawing/2014/main" id="{76374975-448B-43B5-A7E7-4FC30B0C74BB}"/>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1418400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09742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a:t>Backup</a:t>
            </a:r>
          </a:p>
        </p:txBody>
      </p:sp>
      <p:sp>
        <p:nvSpPr>
          <p:cNvPr id="7" name="Subtitle 6"/>
          <p:cNvSpPr>
            <a:spLocks noGrp="1"/>
          </p:cNvSpPr>
          <p:nvPr>
            <p:ph type="subTitle" idx="1"/>
          </p:nvPr>
        </p:nvSpPr>
        <p:spPr/>
        <p:txBody>
          <a:bodyPr/>
          <a:lstStyle/>
          <a:p>
            <a:endParaRPr lang="en-US"/>
          </a:p>
        </p:txBody>
      </p:sp>
    </p:spTree>
    <p:extLst>
      <p:ext uri="{BB962C8B-B14F-4D97-AF65-F5344CB8AC3E}">
        <p14:creationId xmlns:p14="http://schemas.microsoft.com/office/powerpoint/2010/main" val="7646565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NONMEM requirements for ggPMX</a:t>
            </a:r>
          </a:p>
        </p:txBody>
      </p:sp>
      <p:sp>
        <p:nvSpPr>
          <p:cNvPr id="3" name="Content Placeholder 2"/>
          <p:cNvSpPr>
            <a:spLocks noGrp="1"/>
          </p:cNvSpPr>
          <p:nvPr>
            <p:ph idx="1"/>
          </p:nvPr>
        </p:nvSpPr>
        <p:spPr>
          <a:xfrm>
            <a:off x="457200" y="1275606"/>
            <a:ext cx="7543800" cy="2153394"/>
          </a:xfrm>
        </p:spPr>
        <p:txBody>
          <a:bodyPr>
            <a:normAutofit/>
          </a:bodyPr>
          <a:lstStyle/>
          <a:p>
            <a:pPr marL="128588" indent="-128588">
              <a:spcAft>
                <a:spcPts val="450"/>
              </a:spcAft>
            </a:pPr>
            <a:r>
              <a:rPr lang="en-US" sz="1500">
                <a:cs typeface="Consolas" panose="020B0609020204030204" pitchFamily="49" charset="0"/>
              </a:rPr>
              <a:t>NONMEM versions 7.2 and later</a:t>
            </a:r>
          </a:p>
          <a:p>
            <a:pPr marL="128588" indent="-128588">
              <a:spcAft>
                <a:spcPts val="450"/>
              </a:spcAft>
            </a:pPr>
            <a:r>
              <a:rPr lang="en-US" sz="1500">
                <a:cs typeface="Consolas" panose="020B0609020204030204" pitchFamily="49" charset="0"/>
              </a:rPr>
              <a:t>It’s recommended to name output tables according “</a:t>
            </a:r>
            <a:r>
              <a:rPr lang="en-US" sz="1500" err="1">
                <a:cs typeface="Consolas" panose="020B0609020204030204" pitchFamily="49" charset="0"/>
              </a:rPr>
              <a:t>sdtab</a:t>
            </a:r>
            <a:r>
              <a:rPr lang="en-US" sz="1500">
                <a:cs typeface="Consolas" panose="020B0609020204030204" pitchFamily="49" charset="0"/>
              </a:rPr>
              <a:t>, </a:t>
            </a:r>
            <a:r>
              <a:rPr lang="en-US" sz="1500" err="1">
                <a:cs typeface="Consolas" panose="020B0609020204030204" pitchFamily="49" charset="0"/>
              </a:rPr>
              <a:t>patab</a:t>
            </a:r>
            <a:r>
              <a:rPr lang="en-US" sz="1500">
                <a:cs typeface="Consolas" panose="020B0609020204030204" pitchFamily="49" charset="0"/>
              </a:rPr>
              <a:t>, </a:t>
            </a:r>
            <a:r>
              <a:rPr lang="en-US" sz="1500" err="1">
                <a:cs typeface="Consolas" panose="020B0609020204030204" pitchFamily="49" charset="0"/>
              </a:rPr>
              <a:t>cotab</a:t>
            </a:r>
            <a:r>
              <a:rPr lang="en-US" sz="1500">
                <a:cs typeface="Consolas" panose="020B0609020204030204" pitchFamily="49" charset="0"/>
              </a:rPr>
              <a:t>, </a:t>
            </a:r>
            <a:r>
              <a:rPr lang="en-US" sz="1500" err="1">
                <a:cs typeface="Consolas" panose="020B0609020204030204" pitchFamily="49" charset="0"/>
              </a:rPr>
              <a:t>catab</a:t>
            </a:r>
            <a:r>
              <a:rPr lang="en-US" sz="1500">
                <a:cs typeface="Consolas" panose="020B0609020204030204" pitchFamily="49" charset="0"/>
              </a:rPr>
              <a:t>” naming convention with a run number in the end (as for e.g. in </a:t>
            </a:r>
            <a:r>
              <a:rPr lang="en-US" sz="1500" err="1">
                <a:cs typeface="Consolas" panose="020B0609020204030204" pitchFamily="49" charset="0"/>
              </a:rPr>
              <a:t>xpose</a:t>
            </a:r>
            <a:r>
              <a:rPr lang="en-US" sz="1500">
                <a:cs typeface="Consolas" panose="020B0609020204030204" pitchFamily="49" charset="0"/>
              </a:rPr>
              <a:t>).</a:t>
            </a:r>
          </a:p>
        </p:txBody>
      </p:sp>
      <p:pic>
        <p:nvPicPr>
          <p:cNvPr id="6" name="Picture 5"/>
          <p:cNvPicPr>
            <a:picLocks noChangeAspect="1"/>
          </p:cNvPicPr>
          <p:nvPr/>
        </p:nvPicPr>
        <p:blipFill>
          <a:blip r:embed="rId3"/>
          <a:stretch>
            <a:fillRect/>
          </a:stretch>
        </p:blipFill>
        <p:spPr>
          <a:xfrm>
            <a:off x="457200" y="2647950"/>
            <a:ext cx="4267200" cy="2148234"/>
          </a:xfrm>
          <a:prstGeom prst="rect">
            <a:avLst/>
          </a:prstGeom>
          <a:ln>
            <a:solidFill>
              <a:schemeClr val="tx1"/>
            </a:solidFill>
          </a:ln>
        </p:spPr>
      </p:pic>
      <p:sp>
        <p:nvSpPr>
          <p:cNvPr id="8" name="Rectangle 7"/>
          <p:cNvSpPr/>
          <p:nvPr/>
        </p:nvSpPr>
        <p:spPr>
          <a:xfrm>
            <a:off x="1905000" y="2876550"/>
            <a:ext cx="990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7" name="Rectangle 16"/>
          <p:cNvSpPr/>
          <p:nvPr/>
        </p:nvSpPr>
        <p:spPr>
          <a:xfrm>
            <a:off x="1905000" y="3409950"/>
            <a:ext cx="990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p:cNvSpPr/>
          <p:nvPr/>
        </p:nvSpPr>
        <p:spPr>
          <a:xfrm>
            <a:off x="1905000" y="3943350"/>
            <a:ext cx="990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9" name="Rectangle 18"/>
          <p:cNvSpPr/>
          <p:nvPr/>
        </p:nvSpPr>
        <p:spPr>
          <a:xfrm>
            <a:off x="1905000" y="4476750"/>
            <a:ext cx="990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9" name="TextBox 8"/>
          <p:cNvSpPr txBox="1"/>
          <p:nvPr/>
        </p:nvSpPr>
        <p:spPr>
          <a:xfrm>
            <a:off x="381000" y="2266950"/>
            <a:ext cx="1146468" cy="369332"/>
          </a:xfrm>
          <a:prstGeom prst="rect">
            <a:avLst/>
          </a:prstGeom>
          <a:noFill/>
        </p:spPr>
        <p:txBody>
          <a:bodyPr wrap="none" rtlCol="0">
            <a:spAutoFit/>
          </a:bodyPr>
          <a:lstStyle/>
          <a:p>
            <a:r>
              <a:rPr lang="de-CH" err="1"/>
              <a:t>Example</a:t>
            </a:r>
            <a:r>
              <a:rPr lang="de-CH"/>
              <a:t>:</a:t>
            </a:r>
            <a:endParaRPr lang="en-US"/>
          </a:p>
        </p:txBody>
      </p:sp>
      <p:sp>
        <p:nvSpPr>
          <p:cNvPr id="20" name="TextBox 19"/>
          <p:cNvSpPr txBox="1"/>
          <p:nvPr/>
        </p:nvSpPr>
        <p:spPr>
          <a:xfrm>
            <a:off x="5105400" y="2571750"/>
            <a:ext cx="3640740" cy="646331"/>
          </a:xfrm>
          <a:prstGeom prst="rect">
            <a:avLst/>
          </a:prstGeom>
          <a:noFill/>
        </p:spPr>
        <p:txBody>
          <a:bodyPr wrap="none" rtlCol="0">
            <a:spAutoFit/>
          </a:bodyPr>
          <a:lstStyle/>
          <a:p>
            <a:r>
              <a:rPr lang="de-CH"/>
              <a:t>Run </a:t>
            </a:r>
            <a:r>
              <a:rPr lang="de-CH" err="1"/>
              <a:t>number</a:t>
            </a:r>
            <a:r>
              <a:rPr lang="de-CH"/>
              <a:t> </a:t>
            </a:r>
            <a:r>
              <a:rPr lang="de-CH" err="1"/>
              <a:t>can</a:t>
            </a:r>
            <a:r>
              <a:rPr lang="de-CH"/>
              <a:t> also </a:t>
            </a:r>
            <a:r>
              <a:rPr lang="de-CH" err="1"/>
              <a:t>be</a:t>
            </a:r>
            <a:r>
              <a:rPr lang="de-CH"/>
              <a:t> a </a:t>
            </a:r>
            <a:r>
              <a:rPr lang="de-CH" err="1"/>
              <a:t>string</a:t>
            </a:r>
            <a:r>
              <a:rPr lang="de-CH"/>
              <a:t>:</a:t>
            </a:r>
          </a:p>
          <a:p>
            <a:r>
              <a:rPr lang="de-CH"/>
              <a:t>e.g. «model3» </a:t>
            </a:r>
            <a:r>
              <a:rPr lang="de-CH">
                <a:sym typeface="Wingdings" panose="05000000000000000000" pitchFamily="2" charset="2"/>
              </a:rPr>
              <a:t></a:t>
            </a:r>
            <a:r>
              <a:rPr lang="de-CH"/>
              <a:t> «sdtabmodel3»</a:t>
            </a:r>
            <a:endParaRPr lang="en-US"/>
          </a:p>
        </p:txBody>
      </p:sp>
      <p:sp>
        <p:nvSpPr>
          <p:cNvPr id="7" name="Footer Placeholder 6"/>
          <p:cNvSpPr>
            <a:spLocks noGrp="1"/>
          </p:cNvSpPr>
          <p:nvPr>
            <p:ph type="ftr" sz="quarter" idx="10"/>
          </p:nvPr>
        </p:nvSpPr>
        <p:spPr/>
        <p:txBody>
          <a:bodyPr/>
          <a:lstStyle/>
          <a:p>
            <a:r>
              <a:rPr lang="pt-BR"/>
              <a:t>ggPMX</a:t>
            </a:r>
            <a:endParaRPr lang="en-US"/>
          </a:p>
        </p:txBody>
      </p:sp>
      <p:sp>
        <p:nvSpPr>
          <p:cNvPr id="10" name="Slide Number Placeholder 9"/>
          <p:cNvSpPr>
            <a:spLocks noGrp="1"/>
          </p:cNvSpPr>
          <p:nvPr>
            <p:ph type="sldNum" sz="quarter" idx="11"/>
          </p:nvPr>
        </p:nvSpPr>
        <p:spPr/>
        <p:txBody>
          <a:bodyPr/>
          <a:lstStyle/>
          <a:p>
            <a:fld id="{47547CF9-5B10-D24F-A8D7-45A9778164F7}" type="slidenum">
              <a:rPr lang="uk-UA" smtClean="0"/>
              <a:pPr/>
              <a:t>29</a:t>
            </a:fld>
            <a:endParaRPr lang="uk-UA"/>
          </a:p>
        </p:txBody>
      </p:sp>
      <p:sp>
        <p:nvSpPr>
          <p:cNvPr id="13" name="Rectangle 12">
            <a:extLst>
              <a:ext uri="{FF2B5EF4-FFF2-40B4-BE49-F238E27FC236}">
                <a16:creationId xmlns:a16="http://schemas.microsoft.com/office/drawing/2014/main" id="{8DB77162-A7B6-44FB-95E4-72A1FD9942F9}"/>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1977585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0"/>
              <a:t>Compatible with NONMEM, Monolix, and nlmixr </a:t>
            </a:r>
            <a:endParaRPr lang="en-US" sz="2400"/>
          </a:p>
        </p:txBody>
      </p:sp>
      <p:sp>
        <p:nvSpPr>
          <p:cNvPr id="17" name="Content Placeholder 16"/>
          <p:cNvSpPr>
            <a:spLocks noGrp="1"/>
          </p:cNvSpPr>
          <p:nvPr>
            <p:ph idx="1"/>
          </p:nvPr>
        </p:nvSpPr>
        <p:spPr>
          <a:xfrm>
            <a:off x="2590800" y="1371375"/>
            <a:ext cx="6096000" cy="3105375"/>
          </a:xfrm>
        </p:spPr>
        <p:txBody>
          <a:bodyPr>
            <a:normAutofit/>
          </a:bodyPr>
          <a:lstStyle/>
          <a:p>
            <a:pPr algn="just"/>
            <a:r>
              <a:rPr lang="en-US" b="1"/>
              <a:t>Consistent</a:t>
            </a:r>
            <a:r>
              <a:rPr lang="en-US"/>
              <a:t>, </a:t>
            </a:r>
            <a:r>
              <a:rPr lang="en-US" b="1"/>
              <a:t>reproducible</a:t>
            </a:r>
            <a:r>
              <a:rPr lang="en-US"/>
              <a:t> and </a:t>
            </a:r>
            <a:r>
              <a:rPr lang="en-US" b="1"/>
              <a:t>efficient</a:t>
            </a:r>
            <a:r>
              <a:rPr lang="en-US"/>
              <a:t> workflow</a:t>
            </a:r>
          </a:p>
          <a:p>
            <a:pPr algn="just"/>
            <a:r>
              <a:rPr lang="en-US" b="1"/>
              <a:t>Automated generation </a:t>
            </a:r>
            <a:r>
              <a:rPr lang="en-US"/>
              <a:t>of PDF, Word or PNG outputs for reporting purpose</a:t>
            </a:r>
          </a:p>
          <a:p>
            <a:pPr algn="just"/>
            <a:r>
              <a:rPr lang="en-US"/>
              <a:t>Advanced Features for </a:t>
            </a:r>
            <a:r>
              <a:rPr lang="en-US" b="1"/>
              <a:t>customization</a:t>
            </a:r>
            <a:r>
              <a:rPr lang="en-US"/>
              <a:t> and </a:t>
            </a:r>
            <a:r>
              <a:rPr lang="en-US" b="1"/>
              <a:t>stratification</a:t>
            </a:r>
          </a:p>
          <a:p>
            <a:pPr algn="just"/>
            <a:r>
              <a:rPr lang="en-US"/>
              <a:t>High quality graphics, ready-to-use in </a:t>
            </a:r>
            <a:r>
              <a:rPr lang="en-US" b="1"/>
              <a:t>submission documents and publications</a:t>
            </a:r>
            <a:endParaRPr lang="en-US"/>
          </a:p>
        </p:txBody>
      </p:sp>
      <p:sp>
        <p:nvSpPr>
          <p:cNvPr id="6" name="Content Placeholder 2"/>
          <p:cNvSpPr txBox="1">
            <a:spLocks/>
          </p:cNvSpPr>
          <p:nvPr/>
        </p:nvSpPr>
        <p:spPr>
          <a:xfrm>
            <a:off x="457200" y="1047750"/>
            <a:ext cx="8077200" cy="3394710"/>
          </a:xfrm>
          <a:prstGeom prst="rect">
            <a:avLst/>
          </a:prstGeom>
        </p:spPr>
        <p:txBody>
          <a:bodyPr vert="horz" lIns="0" tIns="0" rIns="0" bIns="0" spcCol="182880" rtlCol="0">
            <a:normAutofit/>
          </a:bodyPr>
          <a:lstStyle>
            <a:lvl1pPr marL="228600" indent="-228600" algn="l" defTabSz="914400" rtl="0" eaLnBrk="1" latinLnBrk="0" hangingPunct="1">
              <a:spcBef>
                <a:spcPts val="900"/>
              </a:spcBef>
              <a:buClrTx/>
              <a:buSzPct val="100000"/>
              <a:buFont typeface="Wingdings" charset="2"/>
              <a:buChar char="§"/>
              <a:tabLst>
                <a:tab pos="3998913" algn="r"/>
                <a:tab pos="8229600" algn="r"/>
              </a:tabLst>
              <a:defRPr sz="1800" b="0" i="0" kern="1200" spc="0" baseline="0">
                <a:solidFill>
                  <a:schemeClr val="tx1"/>
                </a:solidFill>
                <a:latin typeface="+mn-lt"/>
                <a:ea typeface="+mn-ea"/>
                <a:cs typeface="+mn-cs"/>
              </a:defRPr>
            </a:lvl1pPr>
            <a:lvl2pPr marL="4572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2pPr>
            <a:lvl3pPr marL="6858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3pPr>
            <a:lvl4pPr marL="9144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4pPr>
            <a:lvl5pPr marL="1143000" indent="-228600" algn="l" defTabSz="914400" rtl="0" eaLnBrk="1" latinLnBrk="0" hangingPunct="1">
              <a:spcBef>
                <a:spcPts val="300"/>
              </a:spcBef>
              <a:buClrTx/>
              <a:buSzPct val="100000"/>
              <a:buFont typeface="Arial" pitchFamily="34" charset="0"/>
              <a:buChar char="–"/>
              <a:defRPr sz="1600" b="0" i="0" kern="1200" spc="0" baseline="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Wingdings" charset="2"/>
              <a:buNone/>
            </a:pPr>
            <a:endParaRPr lang="en-US">
              <a:solidFill>
                <a:srgbClr val="023760"/>
              </a:solidFill>
            </a:endParaRPr>
          </a:p>
        </p:txBody>
      </p:sp>
      <p:sp>
        <p:nvSpPr>
          <p:cNvPr id="5" name="Rectangle 4"/>
          <p:cNvSpPr/>
          <p:nvPr/>
        </p:nvSpPr>
        <p:spPr>
          <a:xfrm rot="19924756">
            <a:off x="521183" y="1063983"/>
            <a:ext cx="732916" cy="4118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20" name="Picture 19"/>
          <p:cNvPicPr>
            <a:picLocks noChangeAspect="1"/>
          </p:cNvPicPr>
          <p:nvPr/>
        </p:nvPicPr>
        <p:blipFill rotWithShape="1">
          <a:blip r:embed="rId3"/>
          <a:srcRect l="52861" t="61905" r="8694" b="23809"/>
          <a:stretch/>
        </p:blipFill>
        <p:spPr>
          <a:xfrm>
            <a:off x="486447" y="1278952"/>
            <a:ext cx="1742928" cy="653598"/>
          </a:xfrm>
          <a:prstGeom prst="rect">
            <a:avLst/>
          </a:prstGeom>
        </p:spPr>
      </p:pic>
      <p:sp>
        <p:nvSpPr>
          <p:cNvPr id="7" name="Footer Placeholder 6"/>
          <p:cNvSpPr>
            <a:spLocks noGrp="1"/>
          </p:cNvSpPr>
          <p:nvPr>
            <p:ph type="ftr" sz="quarter" idx="10"/>
          </p:nvPr>
        </p:nvSpPr>
        <p:spPr/>
        <p:txBody>
          <a:bodyPr/>
          <a:lstStyle/>
          <a:p>
            <a:r>
              <a:rPr lang="pt-BR"/>
              <a:t>ggPMX</a:t>
            </a:r>
            <a:endParaRPr lang="en-US"/>
          </a:p>
        </p:txBody>
      </p:sp>
      <p:sp>
        <p:nvSpPr>
          <p:cNvPr id="8" name="Slide Number Placeholder 7"/>
          <p:cNvSpPr>
            <a:spLocks noGrp="1"/>
          </p:cNvSpPr>
          <p:nvPr>
            <p:ph type="sldNum" sz="quarter" idx="11"/>
          </p:nvPr>
        </p:nvSpPr>
        <p:spPr/>
        <p:txBody>
          <a:bodyPr/>
          <a:lstStyle/>
          <a:p>
            <a:fld id="{47547CF9-5B10-D24F-A8D7-45A9778164F7}" type="slidenum">
              <a:rPr lang="uk-UA" smtClean="0"/>
              <a:pPr/>
              <a:t>3</a:t>
            </a:fld>
            <a:endParaRPr lang="uk-UA"/>
          </a:p>
        </p:txBody>
      </p:sp>
      <p:sp>
        <p:nvSpPr>
          <p:cNvPr id="9" name="Rectangle 8">
            <a:extLst>
              <a:ext uri="{FF2B5EF4-FFF2-40B4-BE49-F238E27FC236}">
                <a16:creationId xmlns:a16="http://schemas.microsoft.com/office/drawing/2014/main" id="{B79E36AE-2F1C-4A0F-945E-8C0CF7C6ED82}"/>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6839268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Monolix requirements to obtain all available diagnostic plots (1/3)</a:t>
            </a:r>
          </a:p>
        </p:txBody>
      </p:sp>
      <p:sp>
        <p:nvSpPr>
          <p:cNvPr id="3" name="Content Placeholder 2"/>
          <p:cNvSpPr>
            <a:spLocks noGrp="1"/>
          </p:cNvSpPr>
          <p:nvPr>
            <p:ph idx="1"/>
          </p:nvPr>
        </p:nvSpPr>
        <p:spPr>
          <a:xfrm>
            <a:off x="457200" y="1275606"/>
            <a:ext cx="7543800" cy="2153394"/>
          </a:xfrm>
        </p:spPr>
        <p:txBody>
          <a:bodyPr>
            <a:normAutofit/>
          </a:bodyPr>
          <a:lstStyle/>
          <a:p>
            <a:pPr marL="128588" indent="-128588">
              <a:spcAft>
                <a:spcPts val="450"/>
              </a:spcAft>
            </a:pPr>
            <a:r>
              <a:rPr lang="en-US" sz="1500">
                <a:cs typeface="Consolas" panose="020B0609020204030204" pitchFamily="49" charset="0"/>
              </a:rPr>
              <a:t>Monolix versions 2016 and later</a:t>
            </a:r>
          </a:p>
          <a:p>
            <a:pPr marL="128588" indent="-128588">
              <a:spcAft>
                <a:spcPts val="450"/>
              </a:spcAft>
            </a:pPr>
            <a:r>
              <a:rPr lang="en-US" sz="1500">
                <a:cs typeface="Consolas" panose="020B0609020204030204" pitchFamily="49" charset="0"/>
              </a:rPr>
              <a:t>Run at least the following Monolix tasks: </a:t>
            </a:r>
          </a:p>
          <a:p>
            <a:pPr marL="300038" lvl="1" indent="-128588">
              <a:spcAft>
                <a:spcPts val="450"/>
              </a:spcAft>
            </a:pPr>
            <a:r>
              <a:rPr lang="en-US" sz="1200">
                <a:cs typeface="Consolas" panose="020B0609020204030204" pitchFamily="49" charset="0"/>
              </a:rPr>
              <a:t>POPULATION PARAMETERS</a:t>
            </a:r>
          </a:p>
          <a:p>
            <a:pPr marL="300038" lvl="1" indent="-128588">
              <a:spcAft>
                <a:spcPts val="450"/>
              </a:spcAft>
            </a:pPr>
            <a:r>
              <a:rPr lang="en-US" sz="1200">
                <a:cs typeface="Consolas" panose="020B0609020204030204" pitchFamily="49" charset="0"/>
              </a:rPr>
              <a:t>EBEs</a:t>
            </a:r>
          </a:p>
          <a:p>
            <a:pPr marL="300038" lvl="1" indent="-128588">
              <a:spcAft>
                <a:spcPts val="450"/>
              </a:spcAft>
            </a:pPr>
            <a:r>
              <a:rPr lang="en-US" sz="1200">
                <a:cs typeface="Consolas" panose="020B0609020204030204" pitchFamily="49" charset="0"/>
              </a:rPr>
              <a:t>STANDARD ERRORS</a:t>
            </a:r>
          </a:p>
          <a:p>
            <a:pPr marL="300038" lvl="1" indent="-128588">
              <a:spcAft>
                <a:spcPts val="450"/>
              </a:spcAft>
            </a:pPr>
            <a:r>
              <a:rPr lang="en-US" sz="1200">
                <a:cs typeface="Consolas" panose="020B0609020204030204" pitchFamily="49" charset="0"/>
              </a:rPr>
              <a:t>PLOTS</a:t>
            </a:r>
          </a:p>
        </p:txBody>
      </p:sp>
      <p:pic>
        <p:nvPicPr>
          <p:cNvPr id="7" name="Picture 6"/>
          <p:cNvPicPr>
            <a:picLocks noChangeAspect="1"/>
          </p:cNvPicPr>
          <p:nvPr/>
        </p:nvPicPr>
        <p:blipFill>
          <a:blip r:embed="rId3"/>
          <a:stretch>
            <a:fillRect/>
          </a:stretch>
        </p:blipFill>
        <p:spPr>
          <a:xfrm>
            <a:off x="1485900" y="3143250"/>
            <a:ext cx="6318379" cy="1508631"/>
          </a:xfrm>
          <a:prstGeom prst="rect">
            <a:avLst/>
          </a:prstGeom>
        </p:spPr>
      </p:pic>
      <p:sp>
        <p:nvSpPr>
          <p:cNvPr id="6" name="Footer Placeholder 5"/>
          <p:cNvSpPr>
            <a:spLocks noGrp="1"/>
          </p:cNvSpPr>
          <p:nvPr>
            <p:ph type="ftr" sz="quarter" idx="10"/>
          </p:nvPr>
        </p:nvSpPr>
        <p:spPr/>
        <p:txBody>
          <a:bodyPr/>
          <a:lstStyle/>
          <a:p>
            <a:r>
              <a:rPr lang="pt-BR"/>
              <a:t>ggPMX</a:t>
            </a:r>
            <a:endParaRPr lang="en-US"/>
          </a:p>
        </p:txBody>
      </p:sp>
      <p:sp>
        <p:nvSpPr>
          <p:cNvPr id="8" name="Slide Number Placeholder 7"/>
          <p:cNvSpPr>
            <a:spLocks noGrp="1"/>
          </p:cNvSpPr>
          <p:nvPr>
            <p:ph type="sldNum" sz="quarter" idx="11"/>
          </p:nvPr>
        </p:nvSpPr>
        <p:spPr/>
        <p:txBody>
          <a:bodyPr/>
          <a:lstStyle/>
          <a:p>
            <a:fld id="{47547CF9-5B10-D24F-A8D7-45A9778164F7}" type="slidenum">
              <a:rPr lang="uk-UA" smtClean="0"/>
              <a:pPr/>
              <a:t>30</a:t>
            </a:fld>
            <a:endParaRPr lang="uk-UA"/>
          </a:p>
        </p:txBody>
      </p:sp>
      <p:sp>
        <p:nvSpPr>
          <p:cNvPr id="9" name="Rectangle 8">
            <a:extLst>
              <a:ext uri="{FF2B5EF4-FFF2-40B4-BE49-F238E27FC236}">
                <a16:creationId xmlns:a16="http://schemas.microsoft.com/office/drawing/2014/main" id="{0C76B875-B973-4BD4-9382-11A264247B1D}"/>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526696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28750"/>
            <a:ext cx="3429000" cy="3096816"/>
          </a:xfrm>
        </p:spPr>
        <p:txBody>
          <a:bodyPr>
            <a:normAutofit/>
          </a:bodyPr>
          <a:lstStyle/>
          <a:p>
            <a:pPr marL="128588" indent="-128588">
              <a:spcAft>
                <a:spcPts val="450"/>
              </a:spcAft>
            </a:pPr>
            <a:r>
              <a:rPr lang="en-US">
                <a:cs typeface="Consolas" panose="020B0609020204030204" pitchFamily="49" charset="0"/>
              </a:rPr>
              <a:t>Make sure to export charts data</a:t>
            </a:r>
          </a:p>
          <a:p>
            <a:pPr marL="300038" lvl="1" indent="-128588">
              <a:spcAft>
                <a:spcPts val="450"/>
              </a:spcAft>
            </a:pPr>
            <a:r>
              <a:rPr lang="en-US">
                <a:cs typeface="Consolas" panose="020B0609020204030204" pitchFamily="49" charset="0"/>
              </a:rPr>
              <a:t>Settings -&gt; Preferences -&gt; Export -&gt; switch on the </a:t>
            </a:r>
            <a:r>
              <a:rPr lang="en-US" b="1">
                <a:cs typeface="Consolas" panose="020B0609020204030204" pitchFamily="49" charset="0"/>
              </a:rPr>
              <a:t>Export charts data </a:t>
            </a:r>
            <a:r>
              <a:rPr lang="en-US">
                <a:cs typeface="Consolas" panose="020B0609020204030204" pitchFamily="49" charset="0"/>
              </a:rPr>
              <a:t>button</a:t>
            </a:r>
          </a:p>
        </p:txBody>
      </p:sp>
      <p:sp>
        <p:nvSpPr>
          <p:cNvPr id="2" name="Title 1"/>
          <p:cNvSpPr>
            <a:spLocks noGrp="1"/>
          </p:cNvSpPr>
          <p:nvPr>
            <p:ph type="title"/>
          </p:nvPr>
        </p:nvSpPr>
        <p:spPr>
          <a:xfrm>
            <a:off x="457200" y="342900"/>
            <a:ext cx="8382000" cy="720090"/>
          </a:xfrm>
        </p:spPr>
        <p:txBody>
          <a:bodyPr>
            <a:noAutofit/>
          </a:bodyPr>
          <a:lstStyle/>
          <a:p>
            <a:r>
              <a:rPr lang="en-US"/>
              <a:t>Monolix requirements to obtain all available diagnostic plots (2/3)</a:t>
            </a:r>
          </a:p>
        </p:txBody>
      </p:sp>
      <p:pic>
        <p:nvPicPr>
          <p:cNvPr id="10" name="Content Placeholder 9"/>
          <p:cNvPicPr>
            <a:picLocks noGrp="1" noChangeAspect="1"/>
          </p:cNvPicPr>
          <p:nvPr>
            <p:ph sz="half" idx="17"/>
          </p:nvPr>
        </p:nvPicPr>
        <p:blipFill>
          <a:blip r:embed="rId3"/>
          <a:stretch>
            <a:fillRect/>
          </a:stretch>
        </p:blipFill>
        <p:spPr>
          <a:xfrm>
            <a:off x="4057650" y="1428750"/>
            <a:ext cx="3780328" cy="2743200"/>
          </a:xfrm>
          <a:prstGeom prst="rect">
            <a:avLst/>
          </a:prstGeom>
        </p:spPr>
      </p:pic>
      <p:sp>
        <p:nvSpPr>
          <p:cNvPr id="11" name="Oval 10"/>
          <p:cNvSpPr/>
          <p:nvPr/>
        </p:nvSpPr>
        <p:spPr>
          <a:xfrm>
            <a:off x="6629400" y="2228850"/>
            <a:ext cx="1208578" cy="457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 name="Footer Placeholder 4"/>
          <p:cNvSpPr>
            <a:spLocks noGrp="1"/>
          </p:cNvSpPr>
          <p:nvPr>
            <p:ph type="ftr" sz="quarter" idx="15"/>
          </p:nvPr>
        </p:nvSpPr>
        <p:spPr/>
        <p:txBody>
          <a:bodyPr/>
          <a:lstStyle/>
          <a:p>
            <a:r>
              <a:rPr lang="pt-BR"/>
              <a:t>ggPMX</a:t>
            </a:r>
            <a:endParaRPr lang="en-US"/>
          </a:p>
        </p:txBody>
      </p:sp>
      <p:sp>
        <p:nvSpPr>
          <p:cNvPr id="6" name="Slide Number Placeholder 5"/>
          <p:cNvSpPr>
            <a:spLocks noGrp="1"/>
          </p:cNvSpPr>
          <p:nvPr>
            <p:ph type="sldNum" sz="quarter" idx="16"/>
          </p:nvPr>
        </p:nvSpPr>
        <p:spPr/>
        <p:txBody>
          <a:bodyPr/>
          <a:lstStyle/>
          <a:p>
            <a:fld id="{47547CF9-5B10-D24F-A8D7-45A9778164F7}" type="slidenum">
              <a:rPr lang="uk-UA" smtClean="0"/>
              <a:pPr/>
              <a:t>31</a:t>
            </a:fld>
            <a:endParaRPr lang="uk-UA"/>
          </a:p>
        </p:txBody>
      </p:sp>
      <p:sp>
        <p:nvSpPr>
          <p:cNvPr id="8" name="Rectangle 7">
            <a:extLst>
              <a:ext uri="{FF2B5EF4-FFF2-40B4-BE49-F238E27FC236}">
                <a16:creationId xmlns:a16="http://schemas.microsoft.com/office/drawing/2014/main" id="{EE4B6FC3-6B80-4336-AE3D-D2D3C3E56200}"/>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1001643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8458200" cy="960919"/>
          </a:xfrm>
        </p:spPr>
        <p:txBody>
          <a:bodyPr/>
          <a:lstStyle/>
          <a:p>
            <a:r>
              <a:rPr lang="en-US"/>
              <a:t>Monolix requirements to obtain all available diagnostic plots (3/3)</a:t>
            </a:r>
          </a:p>
        </p:txBody>
      </p:sp>
      <p:sp>
        <p:nvSpPr>
          <p:cNvPr id="3" name="Content Placeholder 2"/>
          <p:cNvSpPr>
            <a:spLocks noGrp="1"/>
          </p:cNvSpPr>
          <p:nvPr>
            <p:ph idx="1"/>
          </p:nvPr>
        </p:nvSpPr>
        <p:spPr>
          <a:xfrm>
            <a:off x="457200" y="1275606"/>
            <a:ext cx="3600450" cy="3524994"/>
          </a:xfrm>
        </p:spPr>
        <p:txBody>
          <a:bodyPr>
            <a:normAutofit/>
          </a:bodyPr>
          <a:lstStyle/>
          <a:p>
            <a:pPr marL="128588" indent="-128588">
              <a:spcAft>
                <a:spcPts val="450"/>
              </a:spcAft>
            </a:pPr>
            <a:r>
              <a:rPr lang="en-US" sz="1500">
                <a:cs typeface="Consolas" panose="020B0609020204030204" pitchFamily="49" charset="0"/>
              </a:rPr>
              <a:t>Select at least the following plots to be displayed and saved: </a:t>
            </a:r>
          </a:p>
          <a:p>
            <a:pPr marL="300038" lvl="1" indent="-128588">
              <a:spcAft>
                <a:spcPts val="450"/>
              </a:spcAft>
            </a:pPr>
            <a:r>
              <a:rPr lang="en-US" sz="1200" b="1">
                <a:cs typeface="Consolas" panose="020B0609020204030204" pitchFamily="49" charset="0"/>
              </a:rPr>
              <a:t>individual fits</a:t>
            </a:r>
            <a:r>
              <a:rPr lang="en-US" sz="1200">
                <a:cs typeface="Consolas" panose="020B0609020204030204" pitchFamily="49" charset="0"/>
              </a:rPr>
              <a:t> and </a:t>
            </a:r>
          </a:p>
          <a:p>
            <a:pPr marL="300038" lvl="1" indent="-128588">
              <a:spcAft>
                <a:spcPts val="450"/>
              </a:spcAft>
            </a:pPr>
            <a:r>
              <a:rPr lang="en-US" sz="1200" b="1">
                <a:cs typeface="Consolas" panose="020B0609020204030204" pitchFamily="49" charset="0"/>
              </a:rPr>
              <a:t>scatter plot of the residuals</a:t>
            </a:r>
            <a:endParaRPr lang="en-US" sz="1200"/>
          </a:p>
          <a:p>
            <a:r>
              <a:rPr lang="en-US" sz="1500"/>
              <a:t>If some Monolix output files are missing, ggPMX produces a warning and the corresponding plot won’t be available in the Controller.</a:t>
            </a:r>
          </a:p>
        </p:txBody>
      </p:sp>
      <p:pic>
        <p:nvPicPr>
          <p:cNvPr id="6" name="Picture 5"/>
          <p:cNvPicPr>
            <a:picLocks noChangeAspect="1"/>
          </p:cNvPicPr>
          <p:nvPr/>
        </p:nvPicPr>
        <p:blipFill>
          <a:blip r:embed="rId3"/>
          <a:stretch>
            <a:fillRect/>
          </a:stretch>
        </p:blipFill>
        <p:spPr>
          <a:xfrm>
            <a:off x="4114800" y="1273009"/>
            <a:ext cx="3771900" cy="3026897"/>
          </a:xfrm>
          <a:prstGeom prst="rect">
            <a:avLst/>
          </a:prstGeom>
        </p:spPr>
      </p:pic>
      <p:sp>
        <p:nvSpPr>
          <p:cNvPr id="8" name="Oval 7"/>
          <p:cNvSpPr/>
          <p:nvPr/>
        </p:nvSpPr>
        <p:spPr>
          <a:xfrm>
            <a:off x="4914900" y="1735135"/>
            <a:ext cx="1208578" cy="893765"/>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Footer Placeholder 6"/>
          <p:cNvSpPr>
            <a:spLocks noGrp="1"/>
          </p:cNvSpPr>
          <p:nvPr>
            <p:ph type="ftr" sz="quarter" idx="10"/>
          </p:nvPr>
        </p:nvSpPr>
        <p:spPr/>
        <p:txBody>
          <a:bodyPr/>
          <a:lstStyle/>
          <a:p>
            <a:r>
              <a:rPr lang="pt-BR"/>
              <a:t>ggPMX</a:t>
            </a:r>
            <a:endParaRPr lang="en-US"/>
          </a:p>
        </p:txBody>
      </p:sp>
      <p:sp>
        <p:nvSpPr>
          <p:cNvPr id="9" name="Slide Number Placeholder 8"/>
          <p:cNvSpPr>
            <a:spLocks noGrp="1"/>
          </p:cNvSpPr>
          <p:nvPr>
            <p:ph type="sldNum" sz="quarter" idx="11"/>
          </p:nvPr>
        </p:nvSpPr>
        <p:spPr/>
        <p:txBody>
          <a:bodyPr/>
          <a:lstStyle/>
          <a:p>
            <a:fld id="{47547CF9-5B10-D24F-A8D7-45A9778164F7}" type="slidenum">
              <a:rPr lang="uk-UA" smtClean="0"/>
              <a:pPr/>
              <a:t>32</a:t>
            </a:fld>
            <a:endParaRPr lang="uk-UA"/>
          </a:p>
        </p:txBody>
      </p:sp>
      <p:sp>
        <p:nvSpPr>
          <p:cNvPr id="10" name="Rectangle 9">
            <a:extLst>
              <a:ext uri="{FF2B5EF4-FFF2-40B4-BE49-F238E27FC236}">
                <a16:creationId xmlns:a16="http://schemas.microsoft.com/office/drawing/2014/main" id="{8B71D21E-16D9-4BBC-8CEB-FF4A472DBA34}"/>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dirty="0"/>
          </a:p>
        </p:txBody>
      </p:sp>
    </p:spTree>
    <p:extLst>
      <p:ext uri="{BB962C8B-B14F-4D97-AF65-F5344CB8AC3E}">
        <p14:creationId xmlns:p14="http://schemas.microsoft.com/office/powerpoint/2010/main" val="27904282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to customize a plot globally?</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33</a:t>
            </a:fld>
            <a:endParaRPr lang="uk-UA"/>
          </a:p>
        </p:txBody>
      </p:sp>
      <p:sp>
        <p:nvSpPr>
          <p:cNvPr id="6" name="Rectangle 5"/>
          <p:cNvSpPr/>
          <p:nvPr/>
        </p:nvSpPr>
        <p:spPr>
          <a:xfrm>
            <a:off x="457200" y="1432241"/>
            <a:ext cx="4721069" cy="30445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spcAft>
                <a:spcPts val="600"/>
              </a:spcAft>
            </a:pPr>
            <a:r>
              <a:rPr lang="en-US" sz="1000">
                <a:solidFill>
                  <a:schemeClr val="tx1"/>
                </a:solidFill>
              </a:rPr>
              <a:t>Any plot can be customized in two ways:</a:t>
            </a:r>
          </a:p>
          <a:p>
            <a:pPr marL="228600" indent="-228600" algn="just">
              <a:spcAft>
                <a:spcPts val="600"/>
              </a:spcAft>
              <a:buAutoNum type="arabicPeriod"/>
            </a:pPr>
            <a:r>
              <a:rPr lang="en-US" sz="1000">
                <a:solidFill>
                  <a:schemeClr val="tx1"/>
                </a:solidFill>
              </a:rPr>
              <a:t>Individually, by specifying options:</a:t>
            </a:r>
          </a:p>
          <a:p>
            <a:pPr marL="266700" algn="just"/>
            <a:r>
              <a:rPr lang="en-US" sz="1000" b="1">
                <a:solidFill>
                  <a:schemeClr val="accent1">
                    <a:lumMod val="75000"/>
                  </a:schemeClr>
                </a:solidFill>
                <a:latin typeface="Consolas" panose="020B0609020204030204" pitchFamily="49" charset="0"/>
                <a:cs typeface="Consolas" panose="020B0609020204030204" pitchFamily="49" charset="0"/>
              </a:rPr>
              <a:t>pmx_plot_npde_time</a:t>
            </a:r>
            <a:r>
              <a:rPr lang="en-US" sz="1000">
                <a:solidFill>
                  <a:schemeClr val="tx1"/>
                </a:solidFill>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ctr</a:t>
            </a:r>
            <a:r>
              <a:rPr lang="en-US" sz="1000">
                <a:solidFill>
                  <a:schemeClr val="tx1"/>
                </a:solidFill>
                <a:latin typeface="Consolas" panose="020B0609020204030204" pitchFamily="49" charset="0"/>
                <a:cs typeface="Consolas" panose="020B0609020204030204" pitchFamily="49" charset="0"/>
              </a:rPr>
              <a:t>, </a:t>
            </a:r>
            <a:r>
              <a:rPr lang="en-US" sz="1000">
                <a:solidFill>
                  <a:schemeClr val="accent1">
                    <a:lumMod val="75000"/>
                  </a:schemeClr>
                </a:solidFill>
                <a:latin typeface="Consolas" panose="020B0609020204030204" pitchFamily="49" charset="0"/>
                <a:cs typeface="Consolas" panose="020B0609020204030204" pitchFamily="49" charset="0"/>
              </a:rPr>
              <a:t>smooth</a:t>
            </a:r>
            <a:r>
              <a:rPr lang="en-US" sz="1000">
                <a:solidFill>
                  <a:schemeClr val="tx1"/>
                </a:solidFill>
                <a:latin typeface="Consolas" panose="020B0609020204030204" pitchFamily="49" charset="0"/>
                <a:cs typeface="Consolas" panose="020B0609020204030204" pitchFamily="49" charset="0"/>
              </a:rPr>
              <a:t> = list(</a:t>
            </a:r>
            <a:r>
              <a:rPr lang="en-US" sz="1000">
                <a:solidFill>
                  <a:schemeClr val="accent1">
                    <a:lumMod val="75000"/>
                  </a:schemeClr>
                </a:solidFill>
                <a:latin typeface="Consolas" panose="020B0609020204030204" pitchFamily="49" charset="0"/>
                <a:cs typeface="Consolas" panose="020B0609020204030204" pitchFamily="49" charset="0"/>
              </a:rPr>
              <a:t>color</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"blue"</a:t>
            </a:r>
            <a:r>
              <a:rPr lang="en-US" sz="1000">
                <a:solidFill>
                  <a:schemeClr val="tx1"/>
                </a:solidFill>
                <a:latin typeface="Consolas" panose="020B0609020204030204" pitchFamily="49" charset="0"/>
                <a:cs typeface="Consolas" panose="020B0609020204030204" pitchFamily="49" charset="0"/>
              </a:rPr>
              <a:t>), </a:t>
            </a:r>
          </a:p>
          <a:p>
            <a:pPr marL="449263" algn="just"/>
            <a:r>
              <a:rPr lang="en-US" sz="1000">
                <a:solidFill>
                  <a:schemeClr val="accent1">
                    <a:lumMod val="75000"/>
                  </a:schemeClr>
                </a:solidFill>
                <a:latin typeface="Consolas" panose="020B0609020204030204" pitchFamily="49" charset="0"/>
                <a:cs typeface="Consolas" panose="020B0609020204030204" pitchFamily="49" charset="0"/>
              </a:rPr>
              <a:t>point</a:t>
            </a:r>
            <a:r>
              <a:rPr lang="en-US" sz="1000">
                <a:solidFill>
                  <a:schemeClr val="tx1"/>
                </a:solidFill>
                <a:latin typeface="Consolas" panose="020B0609020204030204" pitchFamily="49" charset="0"/>
                <a:cs typeface="Consolas" panose="020B0609020204030204" pitchFamily="49" charset="0"/>
              </a:rPr>
              <a:t>  = list(</a:t>
            </a:r>
            <a:r>
              <a:rPr lang="en-US" sz="1000">
                <a:solidFill>
                  <a:schemeClr val="accent1">
                    <a:lumMod val="75000"/>
                  </a:schemeClr>
                </a:solidFill>
                <a:latin typeface="Consolas" panose="020B0609020204030204" pitchFamily="49" charset="0"/>
                <a:cs typeface="Consolas" panose="020B0609020204030204" pitchFamily="49" charset="0"/>
              </a:rPr>
              <a:t>shape</a:t>
            </a:r>
            <a:r>
              <a:rPr lang="en-US" sz="1000">
                <a:solidFill>
                  <a:schemeClr val="tx1"/>
                </a:solidFill>
                <a:latin typeface="Consolas" panose="020B0609020204030204" pitchFamily="49" charset="0"/>
                <a:cs typeface="Consolas" panose="020B0609020204030204" pitchFamily="49" charset="0"/>
              </a:rPr>
              <a:t> = 4), </a:t>
            </a:r>
            <a:r>
              <a:rPr lang="en-US" sz="1000">
                <a:solidFill>
                  <a:schemeClr val="accent1">
                    <a:lumMod val="75000"/>
                  </a:schemeClr>
                </a:solidFill>
                <a:latin typeface="Consolas" panose="020B0609020204030204" pitchFamily="49" charset="0"/>
                <a:cs typeface="Consolas" panose="020B0609020204030204" pitchFamily="49" charset="0"/>
              </a:rPr>
              <a:t>is.draft</a:t>
            </a:r>
            <a:r>
              <a:rPr lang="en-US" sz="1000">
                <a:solidFill>
                  <a:schemeClr val="tx1"/>
                </a:solidFill>
                <a:latin typeface="Consolas" panose="020B0609020204030204" pitchFamily="49" charset="0"/>
                <a:cs typeface="Consolas" panose="020B0609020204030204" pitchFamily="49" charset="0"/>
              </a:rPr>
              <a:t> = </a:t>
            </a:r>
            <a:r>
              <a:rPr lang="en-US" sz="1000">
                <a:solidFill>
                  <a:srgbClr val="8F5A03"/>
                </a:solidFill>
                <a:latin typeface="Consolas" panose="020B0609020204030204" pitchFamily="49" charset="0"/>
                <a:cs typeface="Consolas" panose="020B0609020204030204" pitchFamily="49" charset="0"/>
              </a:rPr>
              <a:t>TRUE</a:t>
            </a:r>
            <a:r>
              <a:rPr lang="en-US" sz="1000">
                <a:solidFill>
                  <a:schemeClr val="tx1"/>
                </a:solidFill>
                <a:latin typeface="Consolas" panose="020B0609020204030204" pitchFamily="49" charset="0"/>
                <a:cs typeface="Consolas" panose="020B0609020204030204" pitchFamily="49" charset="0"/>
              </a:rPr>
              <a:t>, </a:t>
            </a:r>
          </a:p>
          <a:p>
            <a:pPr marL="449263" algn="just"/>
            <a:r>
              <a:rPr lang="en-US" sz="1000">
                <a:solidFill>
                  <a:schemeClr val="accent1">
                    <a:lumMod val="75000"/>
                  </a:schemeClr>
                </a:solidFill>
                <a:latin typeface="Consolas" panose="020B0609020204030204" pitchFamily="49" charset="0"/>
                <a:cs typeface="Consolas" panose="020B0609020204030204" pitchFamily="49" charset="0"/>
              </a:rPr>
              <a:t>labels</a:t>
            </a:r>
            <a:r>
              <a:rPr lang="en-US" sz="1000">
                <a:solidFill>
                  <a:schemeClr val="tx1"/>
                </a:solidFill>
                <a:latin typeface="Consolas" panose="020B0609020204030204" pitchFamily="49" charset="0"/>
                <a:cs typeface="Consolas" panose="020B0609020204030204" pitchFamily="49" charset="0"/>
              </a:rPr>
              <a:t> = list(</a:t>
            </a:r>
            <a:r>
              <a:rPr lang="en-US" sz="1000">
                <a:solidFill>
                  <a:schemeClr val="accent1">
                    <a:lumMod val="75000"/>
                  </a:schemeClr>
                </a:solidFill>
                <a:latin typeface="Consolas" panose="020B0609020204030204" pitchFamily="49" charset="0"/>
                <a:cs typeface="Consolas" panose="020B0609020204030204" pitchFamily="49" charset="0"/>
              </a:rPr>
              <a:t>x</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"TIME after first dose (days)"</a:t>
            </a:r>
            <a:r>
              <a:rPr lang="en-US" sz="1000">
                <a:solidFill>
                  <a:schemeClr val="tx1"/>
                </a:solidFill>
                <a:latin typeface="Consolas" panose="020B0609020204030204" pitchFamily="49" charset="0"/>
                <a:cs typeface="Consolas" panose="020B0609020204030204" pitchFamily="49" charset="0"/>
              </a:rPr>
              <a:t>,</a:t>
            </a:r>
          </a:p>
          <a:p>
            <a:pPr marL="1431925" algn="just">
              <a:spcAft>
                <a:spcPts val="600"/>
              </a:spcAft>
            </a:pPr>
            <a:r>
              <a:rPr lang="en-US" sz="1000">
                <a:solidFill>
                  <a:schemeClr val="accent1">
                    <a:lumMod val="75000"/>
                  </a:schemeClr>
                </a:solidFill>
                <a:latin typeface="Consolas" panose="020B0609020204030204" pitchFamily="49" charset="0"/>
                <a:cs typeface="Consolas" panose="020B0609020204030204" pitchFamily="49" charset="0"/>
              </a:rPr>
              <a:t>y</a:t>
            </a:r>
            <a:r>
              <a:rPr lang="en-US" sz="1000">
                <a:solidFill>
                  <a:schemeClr val="tx1"/>
                </a:solidFill>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"Normalized PDE"</a:t>
            </a:r>
            <a:r>
              <a:rPr lang="en-US" sz="1000">
                <a:solidFill>
                  <a:schemeClr val="tx1"/>
                </a:solidFill>
                <a:latin typeface="Consolas" panose="020B0609020204030204" pitchFamily="49" charset="0"/>
                <a:cs typeface="Consolas" panose="020B0609020204030204" pitchFamily="49" charset="0"/>
              </a:rPr>
              <a:t>))</a:t>
            </a:r>
          </a:p>
          <a:p>
            <a:pPr marL="228600" indent="-228600" algn="just">
              <a:spcAft>
                <a:spcPts val="600"/>
              </a:spcAft>
              <a:buAutoNum type="arabicPeriod" startAt="2"/>
            </a:pPr>
            <a:r>
              <a:rPr lang="en-US" sz="1000">
                <a:solidFill>
                  <a:schemeClr val="tx1"/>
                </a:solidFill>
                <a:cs typeface="Consolas" panose="020B0609020204030204" pitchFamily="49" charset="0"/>
              </a:rPr>
              <a:t>Globally, at the level of Controller creation, using </a:t>
            </a:r>
            <a:r>
              <a:rPr lang="en-US" sz="1000">
                <a:solidFill>
                  <a:schemeClr val="tx1"/>
                </a:solidFill>
                <a:latin typeface="Consolas" panose="020B0609020204030204" pitchFamily="49" charset="0"/>
                <a:cs typeface="Consolas" panose="020B0609020204030204" pitchFamily="49" charset="0"/>
              </a:rPr>
              <a:t>pmx_settings</a:t>
            </a:r>
            <a:r>
              <a:rPr lang="en-US" sz="1000">
                <a:solidFill>
                  <a:schemeClr val="tx1"/>
                </a:solidFill>
                <a:cs typeface="Consolas" panose="020B0609020204030204" pitchFamily="49" charset="0"/>
              </a:rPr>
              <a:t>, e.g. adding a DRAFT label to all plots, modify labels using </a:t>
            </a:r>
            <a:r>
              <a:rPr lang="en-US" sz="1000" i="1">
                <a:solidFill>
                  <a:schemeClr val="tx1"/>
                </a:solidFill>
                <a:cs typeface="Consolas" panose="020B0609020204030204" pitchFamily="49" charset="0"/>
              </a:rPr>
              <a:t>cats.labels</a:t>
            </a:r>
            <a:r>
              <a:rPr lang="en-US" sz="1000">
                <a:solidFill>
                  <a:schemeClr val="tx1"/>
                </a:solidFill>
                <a:cs typeface="Consolas" panose="020B0609020204030204" pitchFamily="49" charset="0"/>
              </a:rPr>
              <a:t>:</a:t>
            </a:r>
          </a:p>
          <a:p>
            <a:pPr marL="266700" algn="just"/>
            <a:r>
              <a:rPr lang="en-US" sz="1000">
                <a:solidFill>
                  <a:srgbClr val="000000"/>
                </a:solidFill>
                <a:latin typeface="Consolas" panose="020B0609020204030204" pitchFamily="49" charset="0"/>
                <a:cs typeface="Consolas" panose="020B0609020204030204" pitchFamily="49" charset="0"/>
              </a:rPr>
              <a:t>mySet = </a:t>
            </a:r>
            <a:r>
              <a:rPr lang="en-US" sz="1000" b="1">
                <a:solidFill>
                  <a:srgbClr val="214A88"/>
                </a:solidFill>
                <a:latin typeface="Consolas" panose="020B0609020204030204" pitchFamily="49" charset="0"/>
                <a:cs typeface="Consolas" panose="020B0609020204030204" pitchFamily="49" charset="0"/>
              </a:rPr>
              <a:t>pmx_settings</a:t>
            </a:r>
            <a:r>
              <a:rPr lang="en-US" sz="1000">
                <a:solidFill>
                  <a:srgbClr val="000000"/>
                </a:solidFill>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is.draft=</a:t>
            </a:r>
            <a:r>
              <a:rPr lang="en-US" sz="1000">
                <a:solidFill>
                  <a:schemeClr val="accent3">
                    <a:lumMod val="50000"/>
                  </a:schemeClr>
                </a:solidFill>
                <a:latin typeface="Consolas" panose="020B0609020204030204" pitchFamily="49" charset="0"/>
                <a:cs typeface="Consolas" panose="020B0609020204030204" pitchFamily="49" charset="0"/>
              </a:rPr>
              <a:t>TRUE</a:t>
            </a:r>
            <a:r>
              <a:rPr lang="en-US" sz="1000">
                <a:solidFill>
                  <a:srgbClr val="000000"/>
                </a:solidFill>
                <a:latin typeface="Consolas" panose="020B0609020204030204" pitchFamily="49" charset="0"/>
                <a:cs typeface="Consolas" panose="020B0609020204030204" pitchFamily="49" charset="0"/>
              </a:rPr>
              <a:t>, </a:t>
            </a:r>
            <a:r>
              <a:rPr lang="en-US" sz="1000">
                <a:solidFill>
                  <a:srgbClr val="214A88"/>
                </a:solidFill>
                <a:latin typeface="Consolas" panose="020B0609020204030204" pitchFamily="49" charset="0"/>
                <a:cs typeface="Consolas" panose="020B0609020204030204" pitchFamily="49" charset="0"/>
              </a:rPr>
              <a:t>use.labels=</a:t>
            </a:r>
            <a:r>
              <a:rPr lang="en-US" sz="1000">
                <a:solidFill>
                  <a:srgbClr val="8F5A03"/>
                </a:solidFill>
                <a:latin typeface="Consolas" panose="020B0609020204030204" pitchFamily="49" charset="0"/>
                <a:cs typeface="Consolas" panose="020B0609020204030204" pitchFamily="49" charset="0"/>
              </a:rPr>
              <a:t>TRUE</a:t>
            </a:r>
            <a:r>
              <a:rPr lang="en-US" sz="1000">
                <a:solidFill>
                  <a:srgbClr val="000000"/>
                </a:solidFill>
                <a:latin typeface="Consolas" panose="020B0609020204030204" pitchFamily="49" charset="0"/>
                <a:cs typeface="Consolas" panose="020B0609020204030204" pitchFamily="49" charset="0"/>
              </a:rPr>
              <a:t>, </a:t>
            </a:r>
            <a:endParaRPr lang="en-US" sz="1000">
              <a:solidFill>
                <a:srgbClr val="214A88"/>
              </a:solidFill>
              <a:latin typeface="Consolas" panose="020B0609020204030204" pitchFamily="49" charset="0"/>
              <a:cs typeface="Consolas" panose="020B0609020204030204" pitchFamily="49" charset="0"/>
            </a:endParaRPr>
          </a:p>
          <a:p>
            <a:pPr marL="625475" algn="just"/>
            <a:r>
              <a:rPr lang="en-US" sz="1000">
                <a:solidFill>
                  <a:srgbClr val="214A88"/>
                </a:solidFill>
                <a:latin typeface="Consolas" panose="020B0609020204030204" pitchFamily="49" charset="0"/>
                <a:cs typeface="Consolas" panose="020B0609020204030204" pitchFamily="49" charset="0"/>
              </a:rPr>
              <a:t>cats.labels=</a:t>
            </a:r>
            <a:r>
              <a:rPr lang="en-US" sz="1000" b="1">
                <a:solidFill>
                  <a:srgbClr val="214A88"/>
                </a:solidFill>
                <a:latin typeface="Consolas" panose="020B0609020204030204" pitchFamily="49" charset="0"/>
                <a:cs typeface="Consolas" panose="020B0609020204030204" pitchFamily="49" charset="0"/>
              </a:rPr>
              <a:t>list</a:t>
            </a:r>
            <a:r>
              <a:rPr lang="en-US" sz="1000">
                <a:solidFill>
                  <a:srgbClr val="000000"/>
                </a:solidFill>
                <a:latin typeface="Consolas" panose="020B0609020204030204" pitchFamily="49" charset="0"/>
                <a:cs typeface="Consolas" panose="020B0609020204030204" pitchFamily="49" charset="0"/>
              </a:rPr>
              <a:t>(</a:t>
            </a:r>
            <a:r>
              <a:rPr lang="en-US" sz="1000">
                <a:solidFill>
                  <a:srgbClr val="214A88"/>
                </a:solidFill>
                <a:latin typeface="Consolas" panose="020B0609020204030204" pitchFamily="49" charset="0"/>
                <a:cs typeface="Consolas" panose="020B0609020204030204" pitchFamily="49" charset="0"/>
              </a:rPr>
              <a:t>SEX=</a:t>
            </a:r>
            <a:r>
              <a:rPr lang="en-US" sz="1000" b="1">
                <a:solidFill>
                  <a:srgbClr val="214A88"/>
                </a:solidFill>
                <a:latin typeface="Consolas" panose="020B0609020204030204" pitchFamily="49" charset="0"/>
                <a:cs typeface="Consolas" panose="020B0609020204030204" pitchFamily="49" charset="0"/>
              </a:rPr>
              <a:t>c</a:t>
            </a:r>
            <a:r>
              <a:rPr lang="en-US" sz="1000">
                <a:solidFill>
                  <a:srgbClr val="000000"/>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"0"</a:t>
            </a:r>
            <a:r>
              <a:rPr lang="en-US" sz="1000">
                <a:solidFill>
                  <a:srgbClr val="000000"/>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"Male"</a:t>
            </a:r>
            <a:r>
              <a:rPr lang="en-US" sz="1000">
                <a:solidFill>
                  <a:srgbClr val="000000"/>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"1"</a:t>
            </a:r>
            <a:r>
              <a:rPr lang="en-US" sz="1000">
                <a:solidFill>
                  <a:srgbClr val="000000"/>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"Female"</a:t>
            </a:r>
            <a:r>
              <a:rPr lang="en-US" sz="1000">
                <a:solidFill>
                  <a:srgbClr val="000000"/>
                </a:solidFill>
                <a:latin typeface="Consolas" panose="020B0609020204030204" pitchFamily="49" charset="0"/>
                <a:cs typeface="Consolas" panose="020B0609020204030204" pitchFamily="49" charset="0"/>
              </a:rPr>
              <a:t>)))</a:t>
            </a:r>
          </a:p>
          <a:p>
            <a:pPr marL="266700" algn="just"/>
            <a:r>
              <a:rPr lang="en-US" sz="1000">
                <a:solidFill>
                  <a:srgbClr val="000000"/>
                </a:solidFill>
                <a:latin typeface="Consolas" panose="020B0609020204030204" pitchFamily="49" charset="0"/>
                <a:cs typeface="Consolas" panose="020B0609020204030204" pitchFamily="49" charset="0"/>
              </a:rPr>
              <a:t>ctr = </a:t>
            </a:r>
            <a:r>
              <a:rPr lang="en-US" sz="1000" b="1">
                <a:solidFill>
                  <a:srgbClr val="214A88"/>
                </a:solidFill>
                <a:latin typeface="Consolas" panose="020B0609020204030204" pitchFamily="49" charset="0"/>
                <a:cs typeface="Consolas" panose="020B0609020204030204" pitchFamily="49" charset="0"/>
              </a:rPr>
              <a:t>pmx_mlx</a:t>
            </a:r>
            <a:r>
              <a:rPr lang="en-US" sz="1000">
                <a:solidFill>
                  <a:srgbClr val="000000"/>
                </a:solidFill>
                <a:latin typeface="Consolas" panose="020B0609020204030204" pitchFamily="49" charset="0"/>
                <a:cs typeface="Consolas" panose="020B0609020204030204" pitchFamily="49" charset="0"/>
              </a:rPr>
              <a:t>(</a:t>
            </a:r>
            <a:r>
              <a:rPr lang="en-US" sz="1000">
                <a:solidFill>
                  <a:srgbClr val="214A88"/>
                </a:solidFill>
                <a:latin typeface="Consolas" panose="020B0609020204030204" pitchFamily="49" charset="0"/>
                <a:cs typeface="Consolas" panose="020B0609020204030204" pitchFamily="49" charset="0"/>
              </a:rPr>
              <a:t>config = </a:t>
            </a:r>
            <a:r>
              <a:rPr lang="en-US" sz="1000">
                <a:solidFill>
                  <a:srgbClr val="4F9A05"/>
                </a:solidFill>
                <a:latin typeface="Consolas" panose="020B0609020204030204" pitchFamily="49" charset="0"/>
                <a:cs typeface="Consolas" panose="020B0609020204030204" pitchFamily="49" charset="0"/>
              </a:rPr>
              <a:t>"standing"</a:t>
            </a:r>
            <a:r>
              <a:rPr lang="en-US" sz="1000">
                <a:solidFill>
                  <a:srgbClr val="000000"/>
                </a:solidFill>
                <a:latin typeface="Consolas" panose="020B0609020204030204" pitchFamily="49" charset="0"/>
                <a:cs typeface="Consolas" panose="020B0609020204030204" pitchFamily="49" charset="0"/>
              </a:rPr>
              <a:t>,...,</a:t>
            </a:r>
            <a:r>
              <a:rPr lang="en-US" sz="1000">
                <a:solidFill>
                  <a:srgbClr val="214A88"/>
                </a:solidFill>
                <a:latin typeface="Consolas" panose="020B0609020204030204" pitchFamily="49" charset="0"/>
                <a:cs typeface="Consolas" panose="020B0609020204030204" pitchFamily="49" charset="0"/>
              </a:rPr>
              <a:t>settings = mySet)</a:t>
            </a:r>
            <a:endParaRPr lang="en-US" sz="1000">
              <a:solidFill>
                <a:srgbClr val="000000"/>
              </a:solidFill>
              <a:latin typeface="Consolas" panose="020B0609020204030204" pitchFamily="49" charset="0"/>
              <a:cs typeface="Consolas" panose="020B0609020204030204" pitchFamily="49" charset="0"/>
            </a:endParaRPr>
          </a:p>
          <a:p>
            <a:pPr marL="266700"/>
            <a:endParaRPr lang="en-US" sz="1000">
              <a:solidFill>
                <a:srgbClr val="000000"/>
              </a:solidFill>
              <a:latin typeface="Consolas" panose="020B0609020204030204" pitchFamily="49" charset="0"/>
              <a:cs typeface="Consolas" panose="020B0609020204030204" pitchFamily="49" charset="0"/>
            </a:endParaRPr>
          </a:p>
          <a:p>
            <a:endParaRPr lang="en-US" sz="1000">
              <a:solidFill>
                <a:schemeClr val="tx1"/>
              </a:solidFill>
              <a:cs typeface="Consolas" panose="020B0609020204030204" pitchFamily="49" charset="0"/>
            </a:endParaRPr>
          </a:p>
        </p:txBody>
      </p:sp>
      <p:sp>
        <p:nvSpPr>
          <p:cNvPr id="7" name="Round Same Side Corner Rectangle 6"/>
          <p:cNvSpPr/>
          <p:nvPr/>
        </p:nvSpPr>
        <p:spPr>
          <a:xfrm>
            <a:off x="460530" y="1123950"/>
            <a:ext cx="4721070" cy="3257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Plot Customization</a:t>
            </a:r>
          </a:p>
        </p:txBody>
      </p:sp>
      <p:pic>
        <p:nvPicPr>
          <p:cNvPr id="8" name="Picture 7"/>
          <p:cNvPicPr>
            <a:picLocks noChangeAspect="1"/>
          </p:cNvPicPr>
          <p:nvPr/>
        </p:nvPicPr>
        <p:blipFill rotWithShape="1">
          <a:blip r:embed="rId3"/>
          <a:srcRect l="3893" t="7508" r="4667" b="8610"/>
          <a:stretch/>
        </p:blipFill>
        <p:spPr>
          <a:xfrm>
            <a:off x="5257800" y="1657350"/>
            <a:ext cx="3657601" cy="2228851"/>
          </a:xfrm>
          <a:prstGeom prst="rect">
            <a:avLst/>
          </a:prstGeom>
        </p:spPr>
      </p:pic>
      <p:sp>
        <p:nvSpPr>
          <p:cNvPr id="9" name="Rectangle 8">
            <a:extLst>
              <a:ext uri="{FF2B5EF4-FFF2-40B4-BE49-F238E27FC236}">
                <a16:creationId xmlns:a16="http://schemas.microsoft.com/office/drawing/2014/main" id="{F93022A5-C601-42E0-A665-EB4E68CC1551}"/>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9271230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to filter data?</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34</a:t>
            </a:fld>
            <a:endParaRPr lang="uk-UA"/>
          </a:p>
        </p:txBody>
      </p:sp>
      <p:sp>
        <p:nvSpPr>
          <p:cNvPr id="6" name="Rectangle 5"/>
          <p:cNvSpPr/>
          <p:nvPr/>
        </p:nvSpPr>
        <p:spPr>
          <a:xfrm>
            <a:off x="502626" y="1209150"/>
            <a:ext cx="5364774" cy="35052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spcAft>
                <a:spcPts val="600"/>
              </a:spcAft>
            </a:pPr>
            <a:endParaRPr lang="en-US" sz="1000">
              <a:solidFill>
                <a:schemeClr val="tx1"/>
              </a:solidFill>
              <a:cs typeface="Consolas" panose="020B0609020204030204" pitchFamily="49" charset="0"/>
            </a:endParaRPr>
          </a:p>
        </p:txBody>
      </p:sp>
      <p:sp>
        <p:nvSpPr>
          <p:cNvPr id="7" name="Round Same Side Corner Rectangle 6"/>
          <p:cNvSpPr/>
          <p:nvPr/>
        </p:nvSpPr>
        <p:spPr>
          <a:xfrm>
            <a:off x="499578" y="971550"/>
            <a:ext cx="5367822" cy="2376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Stratification and Filtering</a:t>
            </a:r>
          </a:p>
        </p:txBody>
      </p:sp>
      <p:sp>
        <p:nvSpPr>
          <p:cNvPr id="8" name="TextBox 7"/>
          <p:cNvSpPr txBox="1"/>
          <p:nvPr/>
        </p:nvSpPr>
        <p:spPr>
          <a:xfrm>
            <a:off x="502626" y="1209150"/>
            <a:ext cx="5364774" cy="1477328"/>
          </a:xfrm>
          <a:prstGeom prst="rect">
            <a:avLst/>
          </a:prstGeom>
          <a:noFill/>
        </p:spPr>
        <p:txBody>
          <a:bodyPr wrap="square" rtlCol="0">
            <a:spAutoFit/>
          </a:bodyPr>
          <a:lstStyle/>
          <a:p>
            <a:pPr>
              <a:spcAft>
                <a:spcPts val="600"/>
              </a:spcAft>
            </a:pPr>
            <a:r>
              <a:rPr lang="en-US" sz="1000">
                <a:cs typeface="Consolas" panose="020B0609020204030204" pitchFamily="49" charset="0"/>
              </a:rPr>
              <a:t>Two ways of </a:t>
            </a:r>
            <a:r>
              <a:rPr lang="en-US" sz="1000" b="1">
                <a:cs typeface="Consolas" panose="020B0609020204030204" pitchFamily="49" charset="0"/>
              </a:rPr>
              <a:t>stratifying</a:t>
            </a:r>
            <a:r>
              <a:rPr lang="en-US" sz="1000">
                <a:cs typeface="Consolas" panose="020B0609020204030204" pitchFamily="49" charset="0"/>
              </a:rPr>
              <a:t> a plot:</a:t>
            </a:r>
          </a:p>
          <a:p>
            <a:pPr marL="90488" indent="-90488"/>
            <a:r>
              <a:rPr lang="en-US" sz="1000">
                <a:cs typeface="Consolas" panose="020B0609020204030204" pitchFamily="49" charset="0"/>
              </a:rPr>
              <a:t>1. using the stratification function by categorical covariates and providing the plot name in argument:</a:t>
            </a:r>
          </a:p>
          <a:p>
            <a:pPr>
              <a:spcAft>
                <a:spcPts val="600"/>
              </a:spcAft>
            </a:pPr>
            <a:r>
              <a:rPr lang="en-US" sz="1000" b="1">
                <a:solidFill>
                  <a:schemeClr val="accent1">
                    <a:lumMod val="75000"/>
                  </a:schemeClr>
                </a:solidFill>
                <a:latin typeface="Consolas" panose="020B0609020204030204" pitchFamily="49" charset="0"/>
                <a:cs typeface="Consolas" panose="020B0609020204030204" pitchFamily="49" charset="0"/>
              </a:rPr>
              <a:t>pmx_plot_cats</a:t>
            </a:r>
            <a:r>
              <a:rPr lang="en-US" sz="1000">
                <a:latin typeface="Consolas" panose="020B0609020204030204" pitchFamily="49" charset="0"/>
                <a:cs typeface="Consolas" panose="020B0609020204030204" pitchFamily="49" charset="0"/>
              </a:rPr>
              <a:t>(ctr, </a:t>
            </a:r>
            <a:r>
              <a:rPr lang="en-US" sz="1000">
                <a:solidFill>
                  <a:srgbClr val="4F9A05"/>
                </a:solidFill>
                <a:latin typeface="Consolas" panose="020B0609020204030204" pitchFamily="49" charset="0"/>
                <a:cs typeface="Consolas" panose="020B0609020204030204" pitchFamily="49" charset="0"/>
              </a:rPr>
              <a:t>"npde_time"</a:t>
            </a:r>
            <a:r>
              <a:rPr lang="en-US" sz="1000">
                <a:latin typeface="Consolas" panose="020B0609020204030204" pitchFamily="49" charset="0"/>
                <a:cs typeface="Consolas" panose="020B0609020204030204" pitchFamily="49" charset="0"/>
              </a:rPr>
              <a:t>)</a:t>
            </a:r>
            <a:endParaRPr lang="en-US" sz="1000">
              <a:cs typeface="Consolas" panose="020B0609020204030204" pitchFamily="49" charset="0"/>
            </a:endParaRPr>
          </a:p>
          <a:p>
            <a:pPr marL="90488" indent="-90488"/>
            <a:r>
              <a:rPr lang="en-US" sz="1000">
                <a:cs typeface="Consolas" panose="020B0609020204030204" pitchFamily="49" charset="0"/>
              </a:rPr>
              <a:t>2. using arguments </a:t>
            </a:r>
            <a:r>
              <a:rPr lang="en-US" sz="1000" i="1">
                <a:cs typeface="Consolas" panose="020B0609020204030204" pitchFamily="49" charset="0"/>
              </a:rPr>
              <a:t>strat.facet</a:t>
            </a:r>
            <a:r>
              <a:rPr lang="en-US" sz="1000">
                <a:cs typeface="Consolas" panose="020B0609020204030204" pitchFamily="49" charset="0"/>
              </a:rPr>
              <a:t> (discrete) or </a:t>
            </a:r>
            <a:r>
              <a:rPr lang="en-US" sz="1000" i="1">
                <a:cs typeface="Consolas" panose="020B0609020204030204" pitchFamily="49" charset="0"/>
              </a:rPr>
              <a:t>strat.color</a:t>
            </a:r>
            <a:r>
              <a:rPr lang="en-US" sz="1000">
                <a:cs typeface="Consolas" panose="020B0609020204030204" pitchFamily="49" charset="0"/>
              </a:rPr>
              <a:t> (continuous) in </a:t>
            </a:r>
            <a:r>
              <a:rPr lang="en-US" sz="1000" i="1">
                <a:cs typeface="Consolas" panose="020B0609020204030204" pitchFamily="49" charset="0"/>
              </a:rPr>
              <a:t>pmx_plot_xx()</a:t>
            </a:r>
            <a:r>
              <a:rPr lang="en-US" sz="1000">
                <a:cs typeface="Consolas" panose="020B0609020204030204" pitchFamily="49" charset="0"/>
              </a:rPr>
              <a:t>. </a:t>
            </a:r>
          </a:p>
          <a:p>
            <a:pPr marL="90488" indent="-90488"/>
            <a:r>
              <a:rPr lang="en-US" sz="1000">
                <a:cs typeface="Consolas" panose="020B0609020204030204" pitchFamily="49" charset="0"/>
              </a:rPr>
              <a:t>   Allows two-dimentional stratification: </a:t>
            </a:r>
          </a:p>
          <a:p>
            <a:pPr marL="90488" indent="-90488"/>
            <a:r>
              <a:rPr lang="en-US" sz="1000" b="1">
                <a:solidFill>
                  <a:schemeClr val="accent1">
                    <a:lumMod val="75000"/>
                  </a:schemeClr>
                </a:solidFill>
                <a:latin typeface="Consolas" panose="020B0609020204030204" pitchFamily="49" charset="0"/>
                <a:cs typeface="Consolas" panose="020B0609020204030204" pitchFamily="49" charset="0"/>
              </a:rPr>
              <a:t>pmx_plot_npde_time</a:t>
            </a:r>
            <a:r>
              <a:rPr lang="en-US" sz="1000">
                <a:latin typeface="Consolas" panose="020B0609020204030204" pitchFamily="49" charset="0"/>
                <a:cs typeface="Consolas" panose="020B0609020204030204" pitchFamily="49" charset="0"/>
              </a:rPr>
              <a:t>(ctr,</a:t>
            </a:r>
          </a:p>
          <a:p>
            <a:pPr marL="450850"/>
            <a:r>
              <a:rPr lang="en-US" sz="1000">
                <a:solidFill>
                  <a:schemeClr val="accent1">
                    <a:lumMod val="75000"/>
                  </a:schemeClr>
                </a:solidFill>
                <a:latin typeface="Consolas" panose="020B0609020204030204" pitchFamily="49" charset="0"/>
                <a:cs typeface="Consolas" panose="020B0609020204030204" pitchFamily="49" charset="0"/>
              </a:rPr>
              <a:t>strat.facet</a:t>
            </a:r>
            <a:r>
              <a:rPr lang="en-US" sz="1000">
                <a:latin typeface="Consolas" panose="020B0609020204030204" pitchFamily="49" charset="0"/>
                <a:cs typeface="Consolas" panose="020B0609020204030204" pitchFamily="49" charset="0"/>
              </a:rPr>
              <a:t> = STUD~SEX)</a:t>
            </a:r>
            <a:endParaRPr lang="en-US" sz="1000"/>
          </a:p>
        </p:txBody>
      </p:sp>
      <p:sp>
        <p:nvSpPr>
          <p:cNvPr id="9" name="TextBox 8"/>
          <p:cNvSpPr txBox="1"/>
          <p:nvPr/>
        </p:nvSpPr>
        <p:spPr>
          <a:xfrm>
            <a:off x="457200" y="3156717"/>
            <a:ext cx="5410200" cy="1477328"/>
          </a:xfrm>
          <a:prstGeom prst="rect">
            <a:avLst/>
          </a:prstGeom>
          <a:noFill/>
        </p:spPr>
        <p:txBody>
          <a:bodyPr wrap="square" rtlCol="0">
            <a:spAutoFit/>
          </a:bodyPr>
          <a:lstStyle/>
          <a:p>
            <a:pPr>
              <a:spcAft>
                <a:spcPts val="600"/>
              </a:spcAft>
            </a:pPr>
            <a:r>
              <a:rPr lang="en-US" sz="1000">
                <a:cs typeface="Consolas" panose="020B0609020204030204" pitchFamily="49" charset="0"/>
              </a:rPr>
              <a:t>Two ways of </a:t>
            </a:r>
            <a:r>
              <a:rPr lang="en-US" sz="1000" b="1">
                <a:cs typeface="Consolas" panose="020B0609020204030204" pitchFamily="49" charset="0"/>
              </a:rPr>
              <a:t>filtering</a:t>
            </a:r>
            <a:r>
              <a:rPr lang="en-US" sz="1000">
                <a:cs typeface="Consolas" panose="020B0609020204030204" pitchFamily="49" charset="0"/>
              </a:rPr>
              <a:t> the data:</a:t>
            </a:r>
          </a:p>
          <a:p>
            <a:r>
              <a:rPr lang="en-US" sz="1000">
                <a:cs typeface="Consolas" panose="020B0609020204030204" pitchFamily="49" charset="0"/>
              </a:rPr>
              <a:t>1. Locally, at the level of a plot:</a:t>
            </a:r>
          </a:p>
          <a:p>
            <a:pPr marL="180975"/>
            <a:r>
              <a:rPr lang="en-US" sz="1000">
                <a:latin typeface="Consolas" panose="020B0609020204030204" pitchFamily="49" charset="0"/>
                <a:cs typeface="Consolas" panose="020B0609020204030204" pitchFamily="49" charset="0"/>
              </a:rPr>
              <a:t>ctr %&gt;% </a:t>
            </a:r>
            <a:r>
              <a:rPr lang="en-US" sz="1000" b="1">
                <a:solidFill>
                  <a:schemeClr val="accent1">
                    <a:lumMod val="75000"/>
                  </a:schemeClr>
                </a:solidFill>
                <a:latin typeface="Consolas" panose="020B0609020204030204" pitchFamily="49" charset="0"/>
                <a:cs typeface="Consolas" panose="020B0609020204030204" pitchFamily="49" charset="0"/>
              </a:rPr>
              <a:t>pmx_plot_dv_pred</a:t>
            </a:r>
            <a:r>
              <a:rPr lang="en-US" sz="1000">
                <a:latin typeface="Consolas" panose="020B0609020204030204" pitchFamily="49" charset="0"/>
                <a:cs typeface="Consolas" panose="020B0609020204030204" pitchFamily="49" charset="0"/>
              </a:rPr>
              <a:t>(</a:t>
            </a:r>
          </a:p>
          <a:p>
            <a:pPr marL="895350">
              <a:spcAft>
                <a:spcPts val="600"/>
              </a:spcAft>
            </a:pPr>
            <a:r>
              <a:rPr lang="en-US" sz="1000">
                <a:latin typeface="Consolas" panose="020B0609020204030204" pitchFamily="49" charset="0"/>
                <a:cs typeface="Consolas" panose="020B0609020204030204" pitchFamily="49" charset="0"/>
              </a:rPr>
              <a:t>filter = DV &gt; mean(DV) &amp; PRED &lt; median(PRED))</a:t>
            </a:r>
            <a:endParaRPr lang="en-US" sz="1000">
              <a:cs typeface="Consolas" panose="020B0609020204030204" pitchFamily="49" charset="0"/>
            </a:endParaRPr>
          </a:p>
          <a:p>
            <a:r>
              <a:rPr lang="en-US" sz="1000">
                <a:cs typeface="Consolas" panose="020B0609020204030204" pitchFamily="49" charset="0"/>
              </a:rPr>
              <a:t>2. Globally, at the level of the Controller, affecting all subsequent plots: </a:t>
            </a:r>
          </a:p>
          <a:p>
            <a:pPr marL="180975"/>
            <a:r>
              <a:rPr lang="en-US" sz="1000">
                <a:latin typeface="Consolas" panose="020B0609020204030204" pitchFamily="49" charset="0"/>
                <a:cs typeface="Consolas" panose="020B0609020204030204" pitchFamily="49" charset="0"/>
              </a:rPr>
              <a:t>ctr</a:t>
            </a:r>
            <a:r>
              <a:rPr lang="en-US" sz="1000" b="1">
                <a:solidFill>
                  <a:schemeClr val="accent1">
                    <a:lumMod val="75000"/>
                  </a:schemeClr>
                </a:solidFill>
                <a:latin typeface="Consolas" panose="020B0609020204030204" pitchFamily="49" charset="0"/>
                <a:cs typeface="Consolas" panose="020B0609020204030204" pitchFamily="49" charset="0"/>
              </a:rPr>
              <a:t> </a:t>
            </a:r>
            <a:r>
              <a:rPr lang="en-US" sz="1000">
                <a:latin typeface="Consolas" panose="020B0609020204030204" pitchFamily="49" charset="0"/>
                <a:cs typeface="Consolas" panose="020B0609020204030204" pitchFamily="49" charset="0"/>
              </a:rPr>
              <a:t>%&gt;% </a:t>
            </a:r>
            <a:r>
              <a:rPr lang="en-US" sz="1000" b="1">
                <a:solidFill>
                  <a:schemeClr val="accent1">
                    <a:lumMod val="75000"/>
                  </a:schemeClr>
                </a:solidFill>
                <a:latin typeface="Consolas" panose="020B0609020204030204" pitchFamily="49" charset="0"/>
                <a:cs typeface="Consolas" panose="020B0609020204030204" pitchFamily="49" charset="0"/>
              </a:rPr>
              <a:t>pmx_filter</a:t>
            </a:r>
            <a:r>
              <a:rPr lang="en-US" sz="1000">
                <a:solidFill>
                  <a:schemeClr val="accent1">
                    <a:lumMod val="75000"/>
                  </a:schemeClr>
                </a:solidFill>
                <a:latin typeface="Consolas" panose="020B0609020204030204" pitchFamily="49" charset="0"/>
                <a:cs typeface="Consolas" panose="020B0609020204030204" pitchFamily="49" charset="0"/>
              </a:rPr>
              <a:t>(</a:t>
            </a:r>
          </a:p>
          <a:p>
            <a:pPr marL="628650"/>
            <a:r>
              <a:rPr lang="en-US" sz="1000">
                <a:solidFill>
                  <a:schemeClr val="accent1">
                    <a:lumMod val="75000"/>
                  </a:schemeClr>
                </a:solidFill>
                <a:latin typeface="Consolas" panose="020B0609020204030204" pitchFamily="49" charset="0"/>
                <a:cs typeface="Consolas" panose="020B0609020204030204" pitchFamily="49" charset="0"/>
              </a:rPr>
              <a:t>data_set</a:t>
            </a:r>
            <a:r>
              <a:rPr lang="en-US" sz="1000" b="1">
                <a:solidFill>
                  <a:schemeClr val="accent1">
                    <a:lumMod val="75000"/>
                  </a:schemeClr>
                </a:solidFill>
                <a:latin typeface="Consolas" panose="020B0609020204030204" pitchFamily="49" charset="0"/>
                <a:cs typeface="Consolas" panose="020B0609020204030204" pitchFamily="49" charset="0"/>
              </a:rPr>
              <a:t> </a:t>
            </a:r>
            <a:r>
              <a:rPr lang="en-US" sz="1000">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 </a:t>
            </a:r>
            <a:r>
              <a:rPr lang="en-US" sz="1000">
                <a:solidFill>
                  <a:srgbClr val="4F9A05"/>
                </a:solidFill>
                <a:latin typeface="Consolas" panose="020B0609020204030204" pitchFamily="49" charset="0"/>
                <a:cs typeface="Consolas" panose="020B0609020204030204" pitchFamily="49" charset="0"/>
              </a:rPr>
              <a:t>"prediction"</a:t>
            </a:r>
            <a:r>
              <a:rPr lang="en-US" sz="1000">
                <a:latin typeface="Consolas" panose="020B0609020204030204" pitchFamily="49" charset="0"/>
                <a:cs typeface="Consolas" panose="020B0609020204030204" pitchFamily="49" charset="0"/>
              </a:rPr>
              <a:t>,</a:t>
            </a:r>
          </a:p>
          <a:p>
            <a:pPr marL="628650"/>
            <a:r>
              <a:rPr lang="en-US" sz="1000">
                <a:latin typeface="Consolas" panose="020B0609020204030204" pitchFamily="49" charset="0"/>
                <a:cs typeface="Consolas" panose="020B0609020204030204" pitchFamily="49" charset="0"/>
              </a:rPr>
              <a:t>ID == 5 &amp; TIME &lt; 2)</a:t>
            </a:r>
            <a:endParaRPr lang="en-US" sz="1000"/>
          </a:p>
        </p:txBody>
      </p:sp>
      <p:pic>
        <p:nvPicPr>
          <p:cNvPr id="10" name="Picture 9"/>
          <p:cNvPicPr>
            <a:picLocks noChangeAspect="1"/>
          </p:cNvPicPr>
          <p:nvPr/>
        </p:nvPicPr>
        <p:blipFill>
          <a:blip r:embed="rId3"/>
          <a:stretch>
            <a:fillRect/>
          </a:stretch>
        </p:blipFill>
        <p:spPr>
          <a:xfrm>
            <a:off x="6096000" y="823359"/>
            <a:ext cx="2784705" cy="2895934"/>
          </a:xfrm>
          <a:prstGeom prst="rect">
            <a:avLst/>
          </a:prstGeom>
        </p:spPr>
      </p:pic>
      <p:sp>
        <p:nvSpPr>
          <p:cNvPr id="11" name="Rectangle 10">
            <a:extLst>
              <a:ext uri="{FF2B5EF4-FFF2-40B4-BE49-F238E27FC236}">
                <a16:creationId xmlns:a16="http://schemas.microsoft.com/office/drawing/2014/main" id="{643FDBFE-ADE4-4C0A-895A-37B19795E449}"/>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1070408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to use simulated censored data as in </a:t>
            </a:r>
            <a:r>
              <a:rPr lang="en-US" err="1"/>
              <a:t>Monolix</a:t>
            </a:r>
            <a:r>
              <a:rPr lang="en-US"/>
              <a:t>?</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35</a:t>
            </a:fld>
            <a:endParaRPr lang="uk-UA"/>
          </a:p>
        </p:txBody>
      </p:sp>
      <p:sp>
        <p:nvSpPr>
          <p:cNvPr id="5" name="Round Same Side Corner Rectangle 4"/>
          <p:cNvSpPr/>
          <p:nvPr/>
        </p:nvSpPr>
        <p:spPr>
          <a:xfrm>
            <a:off x="457200" y="1303819"/>
            <a:ext cx="4495800" cy="2376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Using simulated censored data (</a:t>
            </a:r>
            <a:r>
              <a:rPr lang="en-US" sz="1200" b="1" err="1">
                <a:solidFill>
                  <a:schemeClr val="bg1"/>
                </a:solidFill>
                <a:latin typeface="Source Sans Pro"/>
                <a:ea typeface="Source Sans Pro"/>
                <a:cs typeface="Source Sans Pro"/>
                <a:sym typeface="Source Sans Pro"/>
              </a:rPr>
              <a:t>Monolix</a:t>
            </a:r>
            <a:r>
              <a:rPr lang="en-US" sz="1200" b="1">
                <a:solidFill>
                  <a:schemeClr val="bg1"/>
                </a:solidFill>
                <a:latin typeface="Source Sans Pro"/>
                <a:ea typeface="Source Sans Pro"/>
                <a:cs typeface="Source Sans Pro"/>
                <a:sym typeface="Source Sans Pro"/>
              </a:rPr>
              <a:t>)</a:t>
            </a:r>
          </a:p>
        </p:txBody>
      </p:sp>
      <p:sp>
        <p:nvSpPr>
          <p:cNvPr id="6" name="Rectangle 5"/>
          <p:cNvSpPr/>
          <p:nvPr/>
        </p:nvSpPr>
        <p:spPr>
          <a:xfrm>
            <a:off x="457200" y="1532419"/>
            <a:ext cx="4495800" cy="3015938"/>
          </a:xfrm>
          <a:prstGeom prst="rect">
            <a:avLst/>
          </a:prstGeom>
          <a:solidFill>
            <a:srgbClr val="FFE5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defTabSz="914400">
              <a:defRPr/>
            </a:pPr>
            <a:r>
              <a:rPr lang="en-US" sz="1000">
                <a:solidFill>
                  <a:schemeClr val="tx1"/>
                </a:solidFill>
              </a:rPr>
              <a:t>If you want to use simulated BLOQ (below limit of quantification) in ggPMX you can specify </a:t>
            </a:r>
            <a:r>
              <a:rPr lang="en-US" sz="1000" err="1">
                <a:solidFill>
                  <a:schemeClr val="tx1"/>
                </a:solidFill>
              </a:rPr>
              <a:t>sim_blq</a:t>
            </a:r>
            <a:r>
              <a:rPr lang="en-US" sz="1000">
                <a:solidFill>
                  <a:schemeClr val="tx1"/>
                </a:solidFill>
              </a:rPr>
              <a:t> within the controller.</a:t>
            </a:r>
          </a:p>
          <a:p>
            <a:pPr defTabSz="914400">
              <a:defRPr/>
            </a:pPr>
            <a:r>
              <a:rPr lang="de-CH" sz="1000" b="1">
                <a:solidFill>
                  <a:schemeClr val="tx1"/>
                </a:solidFill>
              </a:rPr>
              <a:t> </a:t>
            </a:r>
            <a:endParaRPr lang="en-US" sz="1000" b="1">
              <a:solidFill>
                <a:schemeClr val="tx1"/>
              </a:solidFill>
            </a:endParaRPr>
          </a:p>
          <a:p>
            <a:pPr defTabSz="914400">
              <a:defRPr/>
            </a:pPr>
            <a:r>
              <a:rPr lang="en-US" sz="1000">
                <a:solidFill>
                  <a:schemeClr val="tx1"/>
                </a:solidFill>
              </a:rPr>
              <a:t>Using </a:t>
            </a:r>
            <a:r>
              <a:rPr lang="en-US" sz="1000" err="1">
                <a:solidFill>
                  <a:schemeClr val="tx1"/>
                </a:solidFill>
              </a:rPr>
              <a:t>sim_blq</a:t>
            </a:r>
            <a:r>
              <a:rPr lang="en-US" sz="1000">
                <a:solidFill>
                  <a:schemeClr val="tx1"/>
                </a:solidFill>
              </a:rPr>
              <a:t> at the controller level:</a:t>
            </a:r>
            <a:endParaRPr lang="en-US" sz="1000">
              <a:solidFill>
                <a:schemeClr val="tx1"/>
              </a:solidFill>
              <a:cs typeface="Consolas" panose="020B0609020204030204" pitchFamily="49" charset="0"/>
            </a:endParaRPr>
          </a:p>
          <a:p>
            <a:pPr algn="just"/>
            <a:r>
              <a:rPr lang="en-US" sz="1000" err="1">
                <a:solidFill>
                  <a:srgbClr val="000000"/>
                </a:solidFill>
                <a:latin typeface="Consolas" panose="020B0609020204030204" pitchFamily="49" charset="0"/>
                <a:cs typeface="Consolas" panose="020B0609020204030204" pitchFamily="49" charset="0"/>
              </a:rPr>
              <a:t>ctr</a:t>
            </a:r>
            <a:r>
              <a:rPr lang="en-US" sz="1000">
                <a:solidFill>
                  <a:srgbClr val="000000"/>
                </a:solidFill>
                <a:latin typeface="Consolas" panose="020B0609020204030204" pitchFamily="49" charset="0"/>
                <a:cs typeface="Consolas" panose="020B0609020204030204" pitchFamily="49" charset="0"/>
              </a:rPr>
              <a:t> = </a:t>
            </a:r>
            <a:r>
              <a:rPr lang="en-US" sz="1000" b="1" err="1">
                <a:solidFill>
                  <a:srgbClr val="214A88"/>
                </a:solidFill>
                <a:latin typeface="Consolas" panose="020B0609020204030204" pitchFamily="49" charset="0"/>
                <a:cs typeface="Consolas" panose="020B0609020204030204" pitchFamily="49" charset="0"/>
              </a:rPr>
              <a:t>pmx_mlx</a:t>
            </a:r>
            <a:r>
              <a:rPr lang="en-US" sz="1000">
                <a:solidFill>
                  <a:srgbClr val="000000"/>
                </a:solidFill>
                <a:latin typeface="Consolas" panose="020B0609020204030204" pitchFamily="49" charset="0"/>
                <a:cs typeface="Consolas" panose="020B0609020204030204" pitchFamily="49" charset="0"/>
              </a:rPr>
              <a:t>(</a:t>
            </a:r>
            <a:r>
              <a:rPr lang="en-US" sz="1000">
                <a:solidFill>
                  <a:srgbClr val="214A88"/>
                </a:solidFill>
                <a:latin typeface="Consolas" panose="020B0609020204030204" pitchFamily="49" charset="0"/>
                <a:cs typeface="Consolas" panose="020B0609020204030204" pitchFamily="49" charset="0"/>
              </a:rPr>
              <a:t>directory = </a:t>
            </a:r>
            <a:r>
              <a:rPr lang="en-US" sz="1000" err="1">
                <a:solidFill>
                  <a:srgbClr val="000000"/>
                </a:solidFill>
                <a:latin typeface="Consolas" panose="020B0609020204030204" pitchFamily="49" charset="0"/>
                <a:cs typeface="Consolas" panose="020B0609020204030204" pitchFamily="49" charset="0"/>
              </a:rPr>
              <a:t>work_dir</a:t>
            </a:r>
            <a:r>
              <a:rPr lang="en-US" sz="1000">
                <a:solidFill>
                  <a:srgbClr val="000000"/>
                </a:solidFill>
                <a:latin typeface="Consolas" panose="020B0609020204030204" pitchFamily="49" charset="0"/>
                <a:cs typeface="Consolas" panose="020B0609020204030204" pitchFamily="49" charset="0"/>
              </a:rPr>
              <a:t>, </a:t>
            </a:r>
            <a:r>
              <a:rPr lang="en-US" sz="1000">
                <a:solidFill>
                  <a:srgbClr val="214A88"/>
                </a:solidFill>
                <a:latin typeface="Consolas" panose="020B0609020204030204" pitchFamily="49" charset="0"/>
                <a:cs typeface="Consolas" panose="020B0609020204030204" pitchFamily="49" charset="0"/>
              </a:rPr>
              <a:t>input = </a:t>
            </a:r>
            <a:r>
              <a:rPr lang="en-US" sz="1000" err="1">
                <a:solidFill>
                  <a:srgbClr val="000000"/>
                </a:solidFill>
                <a:latin typeface="Consolas" panose="020B0609020204030204" pitchFamily="49" charset="0"/>
                <a:cs typeface="Consolas" panose="020B0609020204030204" pitchFamily="49" charset="0"/>
              </a:rPr>
              <a:t>input_data</a:t>
            </a:r>
            <a:r>
              <a:rPr lang="en-US" sz="1000">
                <a:solidFill>
                  <a:srgbClr val="000000"/>
                </a:solidFill>
                <a:latin typeface="Consolas" panose="020B0609020204030204" pitchFamily="49" charset="0"/>
                <a:cs typeface="Consolas" panose="020B0609020204030204" pitchFamily="49" charset="0"/>
              </a:rPr>
              <a:t>, </a:t>
            </a:r>
          </a:p>
          <a:p>
            <a:pPr algn="just"/>
            <a:r>
              <a:rPr lang="en-US" sz="1000">
                <a:solidFill>
                  <a:srgbClr val="000000"/>
                </a:solidFill>
                <a:latin typeface="Consolas" panose="020B0609020204030204" pitchFamily="49" charset="0"/>
                <a:cs typeface="Consolas" panose="020B0609020204030204" pitchFamily="49" charset="0"/>
              </a:rPr>
              <a:t>              </a:t>
            </a:r>
            <a:r>
              <a:rPr lang="en-US" sz="1000" err="1">
                <a:solidFill>
                  <a:schemeClr val="accent1">
                    <a:lumMod val="75000"/>
                  </a:schemeClr>
                </a:solidFill>
                <a:latin typeface="Consolas" panose="020B0609020204030204" pitchFamily="49" charset="0"/>
                <a:cs typeface="Consolas" panose="020B0609020204030204" pitchFamily="49" charset="0"/>
              </a:rPr>
              <a:t>sim_blq</a:t>
            </a:r>
            <a:r>
              <a:rPr lang="en-US" sz="1000">
                <a:solidFill>
                  <a:schemeClr val="tx1"/>
                </a:solidFill>
                <a:latin typeface="Consolas" panose="020B0609020204030204" pitchFamily="49" charset="0"/>
                <a:cs typeface="Consolas" panose="020B0609020204030204" pitchFamily="49" charset="0"/>
              </a:rPr>
              <a:t> = </a:t>
            </a:r>
            <a:r>
              <a:rPr lang="en-US" sz="1000">
                <a:solidFill>
                  <a:srgbClr val="8F5A03"/>
                </a:solidFill>
                <a:latin typeface="Consolas" panose="020B0609020204030204" pitchFamily="49" charset="0"/>
                <a:cs typeface="Consolas" panose="020B0609020204030204" pitchFamily="49" charset="0"/>
              </a:rPr>
              <a:t>TRUE</a:t>
            </a:r>
            <a:r>
              <a:rPr lang="en-US" sz="1000">
                <a:solidFill>
                  <a:schemeClr val="tx1"/>
                </a:solidFill>
                <a:latin typeface="Consolas" panose="020B0609020204030204" pitchFamily="49" charset="0"/>
                <a:cs typeface="Consolas" panose="020B0609020204030204" pitchFamily="49" charset="0"/>
              </a:rPr>
              <a:t>)</a:t>
            </a:r>
          </a:p>
          <a:p>
            <a:pPr algn="just"/>
            <a:endParaRPr lang="de-CH" sz="1000">
              <a:solidFill>
                <a:schemeClr val="tx1"/>
              </a:solidFill>
              <a:latin typeface="Consolas" panose="020B0609020204030204" pitchFamily="49" charset="0"/>
              <a:cs typeface="Consolas" panose="020B0609020204030204" pitchFamily="49" charset="0"/>
            </a:endParaRPr>
          </a:p>
          <a:p>
            <a:pPr algn="just"/>
            <a:r>
              <a:rPr lang="en-US" sz="1000" err="1">
                <a:solidFill>
                  <a:srgbClr val="000000"/>
                </a:solidFill>
                <a:latin typeface="Consolas" panose="020B0609020204030204" pitchFamily="49" charset="0"/>
                <a:cs typeface="Consolas" panose="020B0609020204030204" pitchFamily="49" charset="0"/>
              </a:rPr>
              <a:t>ctr</a:t>
            </a:r>
            <a:r>
              <a:rPr lang="en-US" sz="1000">
                <a:solidFill>
                  <a:srgbClr val="000000"/>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pmx_plot_iwres_time</a:t>
            </a:r>
            <a:r>
              <a:rPr lang="en-US" sz="1000">
                <a:solidFill>
                  <a:schemeClr val="tx1"/>
                </a:solidFill>
                <a:latin typeface="Consolas" panose="020B0609020204030204" pitchFamily="49" charset="0"/>
                <a:cs typeface="Consolas" panose="020B0609020204030204" pitchFamily="49" charset="0"/>
              </a:rPr>
              <a:t>() #will plot simulated BLOQs</a:t>
            </a:r>
            <a:endParaRPr lang="de-CH" sz="1000">
              <a:solidFill>
                <a:schemeClr val="tx1"/>
              </a:solidFill>
              <a:latin typeface="Consolas" panose="020B0609020204030204" pitchFamily="49" charset="0"/>
              <a:cs typeface="Consolas" panose="020B0609020204030204" pitchFamily="49" charset="0"/>
            </a:endParaRPr>
          </a:p>
          <a:p>
            <a:pPr algn="just"/>
            <a:r>
              <a:rPr lang="en-US" sz="1000" err="1">
                <a:solidFill>
                  <a:srgbClr val="000000"/>
                </a:solidFill>
                <a:latin typeface="Consolas" panose="020B0609020204030204" pitchFamily="49" charset="0"/>
                <a:cs typeface="Consolas" panose="020B0609020204030204" pitchFamily="49" charset="0"/>
              </a:rPr>
              <a:t>ctr</a:t>
            </a:r>
            <a:r>
              <a:rPr lang="en-US" sz="1000">
                <a:solidFill>
                  <a:srgbClr val="000000"/>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pmx_plot_iwres_time</a:t>
            </a:r>
            <a:r>
              <a:rPr lang="en-US" sz="1000">
                <a:solidFill>
                  <a:schemeClr val="tx1"/>
                </a:solidFill>
                <a:latin typeface="Consolas" panose="020B0609020204030204" pitchFamily="49" charset="0"/>
                <a:cs typeface="Consolas" panose="020B0609020204030204" pitchFamily="49" charset="0"/>
              </a:rPr>
              <a:t>(</a:t>
            </a:r>
            <a:r>
              <a:rPr lang="en-US" sz="1000" err="1">
                <a:solidFill>
                  <a:schemeClr val="accent1">
                    <a:lumMod val="75000"/>
                  </a:schemeClr>
                </a:solidFill>
                <a:latin typeface="Consolas" panose="020B0609020204030204" pitchFamily="49" charset="0"/>
                <a:cs typeface="Consolas" panose="020B0609020204030204" pitchFamily="49" charset="0"/>
              </a:rPr>
              <a:t>sim_blq</a:t>
            </a:r>
            <a:r>
              <a:rPr lang="en-US" sz="1000">
                <a:solidFill>
                  <a:schemeClr val="tx1"/>
                </a:solidFill>
                <a:latin typeface="Consolas" panose="020B0609020204030204" pitchFamily="49" charset="0"/>
                <a:cs typeface="Consolas" panose="020B0609020204030204" pitchFamily="49" charset="0"/>
              </a:rPr>
              <a:t> = </a:t>
            </a:r>
            <a:r>
              <a:rPr lang="en-US" sz="1000">
                <a:solidFill>
                  <a:srgbClr val="8F5A03"/>
                </a:solidFill>
                <a:latin typeface="Consolas" panose="020B0609020204030204" pitchFamily="49" charset="0"/>
                <a:cs typeface="Consolas" panose="020B0609020204030204" pitchFamily="49" charset="0"/>
              </a:rPr>
              <a:t>FALSE</a:t>
            </a:r>
            <a:r>
              <a:rPr lang="en-US" sz="1000">
                <a:solidFill>
                  <a:schemeClr val="tx1"/>
                </a:solidFill>
                <a:latin typeface="Consolas" panose="020B0609020204030204" pitchFamily="49" charset="0"/>
                <a:cs typeface="Consolas" panose="020B0609020204030204" pitchFamily="49" charset="0"/>
              </a:rPr>
              <a:t>) # will plot LOQs</a:t>
            </a:r>
          </a:p>
          <a:p>
            <a:pPr algn="just"/>
            <a:endParaRPr lang="de-CH" sz="1000">
              <a:solidFill>
                <a:schemeClr val="tx1"/>
              </a:solidFill>
              <a:latin typeface="Consolas" panose="020B0609020204030204" pitchFamily="49" charset="0"/>
              <a:cs typeface="Consolas" panose="020B0609020204030204" pitchFamily="49" charset="0"/>
            </a:endParaRPr>
          </a:p>
          <a:p>
            <a:pPr algn="just"/>
            <a:endParaRPr lang="de-CH" sz="1000">
              <a:solidFill>
                <a:schemeClr val="tx1"/>
              </a:solidFill>
              <a:latin typeface="Consolas" panose="020B0609020204030204" pitchFamily="49" charset="0"/>
              <a:cs typeface="Consolas" panose="020B0609020204030204" pitchFamily="49" charset="0"/>
            </a:endParaRPr>
          </a:p>
          <a:p>
            <a:pPr algn="just"/>
            <a:r>
              <a:rPr lang="en-US" sz="1000">
                <a:solidFill>
                  <a:schemeClr val="tx1"/>
                </a:solidFill>
              </a:rPr>
              <a:t>If a default controller is created, </a:t>
            </a:r>
            <a:r>
              <a:rPr lang="en-US" sz="1000" err="1">
                <a:solidFill>
                  <a:schemeClr val="tx1"/>
                </a:solidFill>
              </a:rPr>
              <a:t>sim_blq</a:t>
            </a:r>
            <a:r>
              <a:rPr lang="en-US" sz="1000">
                <a:solidFill>
                  <a:schemeClr val="tx1"/>
                </a:solidFill>
              </a:rPr>
              <a:t> = TRUE can also be used at the individual plot level:</a:t>
            </a:r>
          </a:p>
          <a:p>
            <a:pPr algn="just"/>
            <a:endParaRPr lang="en-US" sz="1000">
              <a:solidFill>
                <a:schemeClr val="tx1"/>
              </a:solidFill>
              <a:latin typeface="Consolas" panose="020B0609020204030204" pitchFamily="49" charset="0"/>
              <a:cs typeface="Consolas" panose="020B0609020204030204" pitchFamily="49" charset="0"/>
            </a:endParaRPr>
          </a:p>
          <a:p>
            <a:pPr algn="just"/>
            <a:r>
              <a:rPr lang="en-US" sz="1000" err="1">
                <a:solidFill>
                  <a:srgbClr val="000000"/>
                </a:solidFill>
                <a:latin typeface="Consolas" panose="020B0609020204030204" pitchFamily="49" charset="0"/>
                <a:cs typeface="Consolas" panose="020B0609020204030204" pitchFamily="49" charset="0"/>
              </a:rPr>
              <a:t>ctr</a:t>
            </a:r>
            <a:r>
              <a:rPr lang="en-US" sz="1000">
                <a:solidFill>
                  <a:srgbClr val="000000"/>
                </a:solidFill>
                <a:latin typeface="Consolas" panose="020B0609020204030204" pitchFamily="49" charset="0"/>
                <a:cs typeface="Consolas" panose="020B0609020204030204" pitchFamily="49" charset="0"/>
              </a:rPr>
              <a:t> = </a:t>
            </a:r>
            <a:r>
              <a:rPr lang="en-US" sz="1000" b="1" err="1">
                <a:solidFill>
                  <a:srgbClr val="214A88"/>
                </a:solidFill>
                <a:latin typeface="Consolas" panose="020B0609020204030204" pitchFamily="49" charset="0"/>
                <a:cs typeface="Consolas" panose="020B0609020204030204" pitchFamily="49" charset="0"/>
              </a:rPr>
              <a:t>pmx_mlx</a:t>
            </a:r>
            <a:r>
              <a:rPr lang="en-US" sz="1000">
                <a:solidFill>
                  <a:srgbClr val="000000"/>
                </a:solidFill>
                <a:latin typeface="Consolas" panose="020B0609020204030204" pitchFamily="49" charset="0"/>
                <a:cs typeface="Consolas" panose="020B0609020204030204" pitchFamily="49" charset="0"/>
              </a:rPr>
              <a:t>(</a:t>
            </a:r>
            <a:r>
              <a:rPr lang="en-US" sz="1000">
                <a:solidFill>
                  <a:srgbClr val="214A88"/>
                </a:solidFill>
                <a:latin typeface="Consolas" panose="020B0609020204030204" pitchFamily="49" charset="0"/>
                <a:cs typeface="Consolas" panose="020B0609020204030204" pitchFamily="49" charset="0"/>
              </a:rPr>
              <a:t>directory = </a:t>
            </a:r>
            <a:r>
              <a:rPr lang="en-US" sz="1000" err="1">
                <a:solidFill>
                  <a:srgbClr val="000000"/>
                </a:solidFill>
                <a:latin typeface="Consolas" panose="020B0609020204030204" pitchFamily="49" charset="0"/>
                <a:cs typeface="Consolas" panose="020B0609020204030204" pitchFamily="49" charset="0"/>
              </a:rPr>
              <a:t>work_dir</a:t>
            </a:r>
            <a:r>
              <a:rPr lang="en-US" sz="1000">
                <a:solidFill>
                  <a:srgbClr val="000000"/>
                </a:solidFill>
                <a:latin typeface="Consolas" panose="020B0609020204030204" pitchFamily="49" charset="0"/>
                <a:cs typeface="Consolas" panose="020B0609020204030204" pitchFamily="49" charset="0"/>
              </a:rPr>
              <a:t>, </a:t>
            </a:r>
            <a:r>
              <a:rPr lang="en-US" sz="1000">
                <a:solidFill>
                  <a:srgbClr val="214A88"/>
                </a:solidFill>
                <a:latin typeface="Consolas" panose="020B0609020204030204" pitchFamily="49" charset="0"/>
                <a:cs typeface="Consolas" panose="020B0609020204030204" pitchFamily="49" charset="0"/>
              </a:rPr>
              <a:t>input = </a:t>
            </a:r>
            <a:r>
              <a:rPr lang="en-US" sz="1000" err="1">
                <a:solidFill>
                  <a:srgbClr val="000000"/>
                </a:solidFill>
                <a:latin typeface="Consolas" panose="020B0609020204030204" pitchFamily="49" charset="0"/>
                <a:cs typeface="Consolas" panose="020B0609020204030204" pitchFamily="49" charset="0"/>
              </a:rPr>
              <a:t>input_data</a:t>
            </a:r>
            <a:r>
              <a:rPr lang="en-US" sz="1000">
                <a:solidFill>
                  <a:schemeClr val="tx1"/>
                </a:solidFill>
                <a:latin typeface="Consolas" panose="020B0609020204030204" pitchFamily="49" charset="0"/>
                <a:cs typeface="Consolas" panose="020B0609020204030204" pitchFamily="49" charset="0"/>
              </a:rPr>
              <a:t>)</a:t>
            </a:r>
          </a:p>
          <a:p>
            <a:pPr algn="just"/>
            <a:endParaRPr lang="de-CH" sz="1000">
              <a:solidFill>
                <a:schemeClr val="tx1"/>
              </a:solidFill>
              <a:latin typeface="Consolas" panose="020B0609020204030204" pitchFamily="49" charset="0"/>
              <a:cs typeface="Consolas" panose="020B0609020204030204" pitchFamily="49" charset="0"/>
            </a:endParaRPr>
          </a:p>
          <a:p>
            <a:pPr algn="just"/>
            <a:r>
              <a:rPr lang="en-US" sz="1000">
                <a:solidFill>
                  <a:schemeClr val="tx1"/>
                </a:solidFill>
                <a:latin typeface="Consolas" panose="020B0609020204030204" pitchFamily="49" charset="0"/>
                <a:cs typeface="Consolas" panose="020B0609020204030204" pitchFamily="49" charset="0"/>
              </a:rPr>
              <a:t># Will plot simulated BLOQs:</a:t>
            </a:r>
            <a:endParaRPr lang="de-CH" sz="1000">
              <a:solidFill>
                <a:schemeClr val="tx1"/>
              </a:solidFill>
              <a:latin typeface="Consolas" panose="020B0609020204030204" pitchFamily="49" charset="0"/>
              <a:cs typeface="Consolas" panose="020B0609020204030204" pitchFamily="49" charset="0"/>
            </a:endParaRPr>
          </a:p>
          <a:p>
            <a:pPr algn="just"/>
            <a:r>
              <a:rPr lang="en-US" sz="1000" err="1">
                <a:solidFill>
                  <a:srgbClr val="000000"/>
                </a:solidFill>
                <a:latin typeface="Consolas" panose="020B0609020204030204" pitchFamily="49" charset="0"/>
                <a:cs typeface="Consolas" panose="020B0609020204030204" pitchFamily="49" charset="0"/>
              </a:rPr>
              <a:t>ctr</a:t>
            </a:r>
            <a:r>
              <a:rPr lang="en-US" sz="1000">
                <a:solidFill>
                  <a:srgbClr val="000000"/>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pmx_plot_iwres_time</a:t>
            </a:r>
            <a:r>
              <a:rPr lang="en-US" sz="1000">
                <a:solidFill>
                  <a:schemeClr val="tx1"/>
                </a:solidFill>
                <a:latin typeface="Consolas" panose="020B0609020204030204" pitchFamily="49" charset="0"/>
                <a:cs typeface="Consolas" panose="020B0609020204030204" pitchFamily="49" charset="0"/>
              </a:rPr>
              <a:t>(</a:t>
            </a:r>
            <a:r>
              <a:rPr lang="en-US" sz="1000" err="1">
                <a:solidFill>
                  <a:schemeClr val="accent1">
                    <a:lumMod val="75000"/>
                  </a:schemeClr>
                </a:solidFill>
                <a:latin typeface="Consolas" panose="020B0609020204030204" pitchFamily="49" charset="0"/>
                <a:cs typeface="Consolas" panose="020B0609020204030204" pitchFamily="49" charset="0"/>
              </a:rPr>
              <a:t>sim_blq</a:t>
            </a:r>
            <a:r>
              <a:rPr lang="en-US" sz="1000">
                <a:solidFill>
                  <a:schemeClr val="tx1"/>
                </a:solidFill>
                <a:latin typeface="Consolas" panose="020B0609020204030204" pitchFamily="49" charset="0"/>
                <a:cs typeface="Consolas" panose="020B0609020204030204" pitchFamily="49" charset="0"/>
              </a:rPr>
              <a:t> = </a:t>
            </a:r>
            <a:r>
              <a:rPr lang="en-US" sz="1000">
                <a:solidFill>
                  <a:srgbClr val="8F5A03"/>
                </a:solidFill>
                <a:latin typeface="Consolas" panose="020B0609020204030204" pitchFamily="49" charset="0"/>
                <a:cs typeface="Consolas" panose="020B0609020204030204" pitchFamily="49" charset="0"/>
              </a:rPr>
              <a:t>TRUE</a:t>
            </a:r>
            <a:r>
              <a:rPr lang="en-US" sz="1000">
                <a:solidFill>
                  <a:schemeClr val="tx1"/>
                </a:solidFill>
                <a:latin typeface="Consolas" panose="020B0609020204030204" pitchFamily="49" charset="0"/>
                <a:cs typeface="Consolas" panose="020B0609020204030204" pitchFamily="49" charset="0"/>
              </a:rPr>
              <a:t>) </a:t>
            </a:r>
          </a:p>
          <a:p>
            <a:pPr algn="just"/>
            <a:endParaRPr lang="de-CH" sz="1000">
              <a:solidFill>
                <a:schemeClr val="tx1"/>
              </a:solidFill>
              <a:latin typeface="Consolas" panose="020B0609020204030204" pitchFamily="49" charset="0"/>
              <a:cs typeface="Consolas" panose="020B0609020204030204" pitchFamily="49" charset="0"/>
            </a:endParaRPr>
          </a:p>
        </p:txBody>
      </p:sp>
      <p:pic>
        <p:nvPicPr>
          <p:cNvPr id="10" name="Picture 9"/>
          <p:cNvPicPr>
            <a:picLocks noChangeAspect="1"/>
          </p:cNvPicPr>
          <p:nvPr/>
        </p:nvPicPr>
        <p:blipFill>
          <a:blip r:embed="rId3"/>
          <a:stretch>
            <a:fillRect/>
          </a:stretch>
        </p:blipFill>
        <p:spPr>
          <a:xfrm>
            <a:off x="5257800" y="1245949"/>
            <a:ext cx="2470245" cy="2128800"/>
          </a:xfrm>
          <a:prstGeom prst="rect">
            <a:avLst/>
          </a:prstGeom>
          <a:ln>
            <a:solidFill>
              <a:schemeClr val="tx1"/>
            </a:solidFill>
          </a:ln>
        </p:spPr>
      </p:pic>
      <p:grpSp>
        <p:nvGrpSpPr>
          <p:cNvPr id="7" name="Group 6"/>
          <p:cNvGrpSpPr/>
          <p:nvPr/>
        </p:nvGrpSpPr>
        <p:grpSpPr>
          <a:xfrm>
            <a:off x="6048114" y="1981616"/>
            <a:ext cx="2541181" cy="2368478"/>
            <a:chOff x="4633913" y="1119687"/>
            <a:chExt cx="3683001" cy="3467755"/>
          </a:xfrm>
        </p:grpSpPr>
        <p:sp>
          <p:nvSpPr>
            <p:cNvPr id="8" name="Rectangle 7"/>
            <p:cNvSpPr/>
            <p:nvPr/>
          </p:nvSpPr>
          <p:spPr>
            <a:xfrm>
              <a:off x="4652962" y="1133475"/>
              <a:ext cx="128588" cy="343947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pic>
          <p:nvPicPr>
            <p:cNvPr id="9" name="Picture 8"/>
            <p:cNvPicPr>
              <a:picLocks noChangeAspect="1"/>
            </p:cNvPicPr>
            <p:nvPr/>
          </p:nvPicPr>
          <p:blipFill rotWithShape="1">
            <a:blip r:embed="rId4"/>
            <a:srcRect l="-1875"/>
            <a:stretch/>
          </p:blipFill>
          <p:spPr>
            <a:xfrm>
              <a:off x="4633913" y="1119687"/>
              <a:ext cx="3683001" cy="3467755"/>
            </a:xfrm>
            <a:prstGeom prst="rect">
              <a:avLst/>
            </a:prstGeom>
            <a:ln>
              <a:solidFill>
                <a:schemeClr val="tx1"/>
              </a:solidFill>
            </a:ln>
          </p:spPr>
        </p:pic>
      </p:grpSp>
      <p:sp>
        <p:nvSpPr>
          <p:cNvPr id="11" name="TextBox 10"/>
          <p:cNvSpPr txBox="1"/>
          <p:nvPr/>
        </p:nvSpPr>
        <p:spPr>
          <a:xfrm>
            <a:off x="5181600" y="969249"/>
            <a:ext cx="1459054" cy="307777"/>
          </a:xfrm>
          <a:prstGeom prst="rect">
            <a:avLst/>
          </a:prstGeom>
          <a:noFill/>
        </p:spPr>
        <p:txBody>
          <a:bodyPr wrap="none" rtlCol="0">
            <a:spAutoFit/>
          </a:bodyPr>
          <a:lstStyle/>
          <a:p>
            <a:r>
              <a:rPr lang="en-US" sz="1400"/>
              <a:t>Without </a:t>
            </a:r>
            <a:r>
              <a:rPr lang="en-US" sz="1400" err="1"/>
              <a:t>sim_blq</a:t>
            </a:r>
            <a:endParaRPr lang="en-US" sz="1400"/>
          </a:p>
        </p:txBody>
      </p:sp>
      <p:sp>
        <p:nvSpPr>
          <p:cNvPr id="12" name="TextBox 11"/>
          <p:cNvSpPr txBox="1"/>
          <p:nvPr/>
        </p:nvSpPr>
        <p:spPr>
          <a:xfrm>
            <a:off x="6048114" y="4513073"/>
            <a:ext cx="1210588" cy="307777"/>
          </a:xfrm>
          <a:prstGeom prst="rect">
            <a:avLst/>
          </a:prstGeom>
          <a:noFill/>
        </p:spPr>
        <p:txBody>
          <a:bodyPr wrap="none" rtlCol="0">
            <a:spAutoFit/>
          </a:bodyPr>
          <a:lstStyle/>
          <a:p>
            <a:r>
              <a:rPr lang="en-US" sz="1400"/>
              <a:t>With </a:t>
            </a:r>
            <a:r>
              <a:rPr lang="en-US" sz="1400" err="1"/>
              <a:t>sim_blq</a:t>
            </a:r>
            <a:endParaRPr lang="en-US" sz="1400"/>
          </a:p>
        </p:txBody>
      </p:sp>
      <p:sp>
        <p:nvSpPr>
          <p:cNvPr id="13" name="Rectangle 12">
            <a:extLst>
              <a:ext uri="{FF2B5EF4-FFF2-40B4-BE49-F238E27FC236}">
                <a16:creationId xmlns:a16="http://schemas.microsoft.com/office/drawing/2014/main" id="{9759F0A9-CEBE-4460-B561-EB3F7F68131C}"/>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456248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730024" y="2029893"/>
            <a:ext cx="3297072" cy="2668633"/>
          </a:xfrm>
          <a:prstGeom prst="rect">
            <a:avLst/>
          </a:prstGeom>
          <a:solidFill>
            <a:srgbClr val="FFE5E5"/>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2100" b="1">
                <a:solidFill>
                  <a:schemeClr val="tx1"/>
                </a:solidFill>
              </a:rPr>
              <a:t>Monolix</a:t>
            </a:r>
          </a:p>
          <a:p>
            <a:endParaRPr lang="en-US" sz="1200">
              <a:solidFill>
                <a:schemeClr val="tx1"/>
              </a:solidFill>
            </a:endParaRPr>
          </a:p>
          <a:p>
            <a:pPr algn="ctr"/>
            <a:endParaRPr lang="en-US">
              <a:solidFill>
                <a:schemeClr val="tx1"/>
              </a:solidFill>
            </a:endParaRPr>
          </a:p>
        </p:txBody>
      </p:sp>
      <p:sp>
        <p:nvSpPr>
          <p:cNvPr id="12" name="Rectangle 11"/>
          <p:cNvSpPr/>
          <p:nvPr/>
        </p:nvSpPr>
        <p:spPr>
          <a:xfrm>
            <a:off x="492614" y="2028260"/>
            <a:ext cx="3141615" cy="2668633"/>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a:solidFill>
                  <a:schemeClr val="tx1"/>
                </a:solidFill>
              </a:rPr>
              <a:t>NONMEM</a:t>
            </a:r>
          </a:p>
          <a:p>
            <a:endParaRPr lang="en-US" b="1">
              <a:solidFill>
                <a:schemeClr val="tx1"/>
              </a:solidFill>
            </a:endParaRPr>
          </a:p>
          <a:p>
            <a:pPr algn="ctr"/>
            <a:endParaRPr lang="en-US"/>
          </a:p>
        </p:txBody>
      </p:sp>
      <p:sp>
        <p:nvSpPr>
          <p:cNvPr id="2" name="Title 1"/>
          <p:cNvSpPr>
            <a:spLocks noGrp="1"/>
          </p:cNvSpPr>
          <p:nvPr>
            <p:ph type="title"/>
          </p:nvPr>
        </p:nvSpPr>
        <p:spPr/>
        <p:txBody>
          <a:bodyPr/>
          <a:lstStyle/>
          <a:p>
            <a:r>
              <a:rPr lang="en-US"/>
              <a:t>How to display a parameter table?</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36</a:t>
            </a:fld>
            <a:endParaRPr lang="uk-UA"/>
          </a:p>
        </p:txBody>
      </p:sp>
      <p:pic>
        <p:nvPicPr>
          <p:cNvPr id="6" name="Picture 5"/>
          <p:cNvPicPr>
            <a:picLocks noChangeAspect="1"/>
          </p:cNvPicPr>
          <p:nvPr/>
        </p:nvPicPr>
        <p:blipFill rotWithShape="1">
          <a:blip r:embed="rId3"/>
          <a:srcRect r="6244"/>
          <a:stretch/>
        </p:blipFill>
        <p:spPr>
          <a:xfrm>
            <a:off x="3807231" y="2376512"/>
            <a:ext cx="3142658" cy="2278679"/>
          </a:xfrm>
          <a:prstGeom prst="rect">
            <a:avLst/>
          </a:prstGeom>
          <a:ln>
            <a:solidFill>
              <a:schemeClr val="tx1"/>
            </a:solidFill>
          </a:ln>
        </p:spPr>
      </p:pic>
      <p:pic>
        <p:nvPicPr>
          <p:cNvPr id="8" name="Picture 7"/>
          <p:cNvPicPr>
            <a:picLocks noChangeAspect="1"/>
          </p:cNvPicPr>
          <p:nvPr/>
        </p:nvPicPr>
        <p:blipFill>
          <a:blip r:embed="rId4"/>
          <a:stretch>
            <a:fillRect/>
          </a:stretch>
        </p:blipFill>
        <p:spPr>
          <a:xfrm>
            <a:off x="598385" y="2356893"/>
            <a:ext cx="2952205" cy="2286000"/>
          </a:xfrm>
          <a:prstGeom prst="rect">
            <a:avLst/>
          </a:prstGeom>
          <a:ln>
            <a:solidFill>
              <a:schemeClr val="tx1"/>
            </a:solidFill>
          </a:ln>
        </p:spPr>
      </p:pic>
      <p:sp>
        <p:nvSpPr>
          <p:cNvPr id="9" name="Round Same Side Corner Rectangle 8"/>
          <p:cNvSpPr/>
          <p:nvPr/>
        </p:nvSpPr>
        <p:spPr>
          <a:xfrm>
            <a:off x="488160" y="823754"/>
            <a:ext cx="8198640" cy="2376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Parameter Table</a:t>
            </a:r>
          </a:p>
        </p:txBody>
      </p:sp>
      <p:sp>
        <p:nvSpPr>
          <p:cNvPr id="10" name="Rectangle 9"/>
          <p:cNvSpPr/>
          <p:nvPr/>
        </p:nvSpPr>
        <p:spPr>
          <a:xfrm>
            <a:off x="492614" y="1061354"/>
            <a:ext cx="8183236" cy="89397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r>
              <a:rPr lang="en-US" sz="1000">
                <a:solidFill>
                  <a:schemeClr val="tx1"/>
                </a:solidFill>
                <a:cs typeface="Consolas" panose="020B0609020204030204" pitchFamily="49" charset="0"/>
              </a:rPr>
              <a:t>Create a table with parameter estimates, either use:</a:t>
            </a:r>
            <a:endParaRPr lang="en-US" sz="1000">
              <a:solidFill>
                <a:schemeClr val="tx1"/>
              </a:solidFill>
              <a:latin typeface="Consolas" panose="020B0609020204030204" pitchFamily="49" charset="0"/>
              <a:cs typeface="Consolas" panose="020B0609020204030204" pitchFamily="49" charset="0"/>
            </a:endParaRPr>
          </a:p>
          <a:p>
            <a:pPr algn="just"/>
            <a:r>
              <a:rPr lang="en-US" sz="1000" err="1">
                <a:solidFill>
                  <a:schemeClr val="tx1"/>
                </a:solidFill>
                <a:latin typeface="Consolas" panose="020B0609020204030204" pitchFamily="49" charset="0"/>
                <a:cs typeface="Consolas" panose="020B0609020204030204" pitchFamily="49" charset="0"/>
              </a:rPr>
              <a:t>param_tab</a:t>
            </a:r>
            <a:r>
              <a:rPr lang="en-US" sz="1000">
                <a:solidFill>
                  <a:schemeClr val="tx1"/>
                </a:solidFill>
                <a:latin typeface="Consolas" panose="020B0609020204030204" pitchFamily="49" charset="0"/>
                <a:cs typeface="Consolas" panose="020B0609020204030204" pitchFamily="49" charset="0"/>
              </a:rPr>
              <a:t> &lt;- </a:t>
            </a:r>
            <a:r>
              <a:rPr lang="en-US" sz="1000" err="1">
                <a:solidFill>
                  <a:schemeClr val="tx1"/>
                </a:solidFill>
                <a:latin typeface="Consolas" panose="020B0609020204030204" pitchFamily="49" charset="0"/>
                <a:cs typeface="Consolas" panose="020B0609020204030204" pitchFamily="49" charset="0"/>
              </a:rPr>
              <a:t>ctr</a:t>
            </a:r>
            <a:r>
              <a:rPr lang="en-US" sz="1000">
                <a:solidFill>
                  <a:schemeClr val="tx1"/>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get_data</a:t>
            </a:r>
            <a:r>
              <a:rPr lang="en-US" sz="1000">
                <a:solidFill>
                  <a:schemeClr val="tx1"/>
                </a:solidFill>
                <a:latin typeface="Consolas" panose="020B0609020204030204" pitchFamily="49" charset="0"/>
                <a:cs typeface="Consolas" panose="020B0609020204030204" pitchFamily="49" charset="0"/>
              </a:rPr>
              <a:t>(</a:t>
            </a:r>
            <a:r>
              <a:rPr lang="en-US" sz="1000">
                <a:solidFill>
                  <a:srgbClr val="4F9A05"/>
                </a:solidFill>
                <a:latin typeface="Consolas" panose="020B0609020204030204" pitchFamily="49" charset="0"/>
                <a:cs typeface="Consolas" panose="020B0609020204030204" pitchFamily="49" charset="0"/>
              </a:rPr>
              <a:t>"estimates"</a:t>
            </a:r>
            <a:r>
              <a:rPr lang="en-US" sz="1000">
                <a:solidFill>
                  <a:schemeClr val="tx1"/>
                </a:solidFill>
                <a:latin typeface="Consolas" panose="020B0609020204030204" pitchFamily="49" charset="0"/>
                <a:cs typeface="Consolas" panose="020B0609020204030204" pitchFamily="49" charset="0"/>
              </a:rPr>
              <a:t>)</a:t>
            </a:r>
          </a:p>
          <a:p>
            <a:pPr algn="just"/>
            <a:endParaRPr lang="de-CH" sz="1000">
              <a:solidFill>
                <a:schemeClr val="tx1"/>
              </a:solidFill>
              <a:latin typeface="Consolas" panose="020B0609020204030204" pitchFamily="49" charset="0"/>
              <a:cs typeface="Consolas" panose="020B0609020204030204" pitchFamily="49" charset="0"/>
            </a:endParaRPr>
          </a:p>
          <a:p>
            <a:pPr algn="just"/>
            <a:r>
              <a:rPr lang="de-CH" sz="1000" err="1">
                <a:solidFill>
                  <a:schemeClr val="tx1"/>
                </a:solidFill>
                <a:cs typeface="Consolas" panose="020B0609020204030204" pitchFamily="49" charset="0"/>
              </a:rPr>
              <a:t>Or</a:t>
            </a:r>
            <a:r>
              <a:rPr lang="de-CH" sz="1000">
                <a:solidFill>
                  <a:schemeClr val="tx1"/>
                </a:solidFill>
                <a:cs typeface="Consolas" panose="020B0609020204030204" pitchFamily="49" charset="0"/>
              </a:rPr>
              <a:t> </a:t>
            </a:r>
            <a:r>
              <a:rPr lang="de-CH" sz="1000" err="1">
                <a:solidFill>
                  <a:schemeClr val="tx1"/>
                </a:solidFill>
                <a:cs typeface="Consolas" panose="020B0609020204030204" pitchFamily="49" charset="0"/>
              </a:rPr>
              <a:t>use</a:t>
            </a:r>
            <a:r>
              <a:rPr lang="de-CH" sz="1000">
                <a:solidFill>
                  <a:schemeClr val="tx1"/>
                </a:solidFill>
                <a:cs typeface="Consolas" panose="020B0609020204030204" pitchFamily="49" charset="0"/>
              </a:rPr>
              <a:t>:</a:t>
            </a:r>
          </a:p>
          <a:p>
            <a:pPr algn="just"/>
            <a:r>
              <a:rPr lang="en-US" sz="1000" err="1">
                <a:solidFill>
                  <a:schemeClr val="tx1"/>
                </a:solidFill>
                <a:latin typeface="Consolas" panose="020B0609020204030204" pitchFamily="49" charset="0"/>
                <a:cs typeface="Consolas" panose="020B0609020204030204" pitchFamily="49" charset="0"/>
              </a:rPr>
              <a:t>param_tab</a:t>
            </a:r>
            <a:r>
              <a:rPr lang="en-US" sz="1000">
                <a:solidFill>
                  <a:schemeClr val="tx1"/>
                </a:solidFill>
                <a:latin typeface="Consolas" panose="020B0609020204030204" pitchFamily="49" charset="0"/>
                <a:cs typeface="Consolas" panose="020B0609020204030204" pitchFamily="49" charset="0"/>
              </a:rPr>
              <a:t> &lt;- </a:t>
            </a:r>
            <a:r>
              <a:rPr lang="en-US" sz="1000" err="1">
                <a:solidFill>
                  <a:schemeClr val="tx1"/>
                </a:solidFill>
                <a:latin typeface="Consolas" panose="020B0609020204030204" pitchFamily="49" charset="0"/>
                <a:cs typeface="Consolas" panose="020B0609020204030204" pitchFamily="49" charset="0"/>
              </a:rPr>
              <a:t>ctr</a:t>
            </a:r>
            <a:r>
              <a:rPr lang="en-US" sz="1000">
                <a:solidFill>
                  <a:schemeClr val="tx1"/>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param_table</a:t>
            </a:r>
            <a:r>
              <a:rPr lang="en-US" sz="1000">
                <a:solidFill>
                  <a:schemeClr val="tx1"/>
                </a:solidFill>
                <a:latin typeface="Consolas" panose="020B0609020204030204" pitchFamily="49" charset="0"/>
                <a:cs typeface="Consolas" panose="020B0609020204030204" pitchFamily="49" charset="0"/>
              </a:rPr>
              <a:t>()</a:t>
            </a:r>
          </a:p>
        </p:txBody>
      </p:sp>
      <p:sp>
        <p:nvSpPr>
          <p:cNvPr id="14" name="Rectangle 13">
            <a:extLst>
              <a:ext uri="{FF2B5EF4-FFF2-40B4-BE49-F238E27FC236}">
                <a16:creationId xmlns:a16="http://schemas.microsoft.com/office/drawing/2014/main" id="{772A4BB1-99E0-40C2-932F-DDB8FC807A0F}"/>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3" name="Rectangle 12"/>
          <p:cNvSpPr/>
          <p:nvPr/>
        </p:nvSpPr>
        <p:spPr>
          <a:xfrm>
            <a:off x="7082824" y="2028260"/>
            <a:ext cx="1593026" cy="2668633"/>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b="1" dirty="0">
                <a:solidFill>
                  <a:schemeClr val="tx1"/>
                </a:solidFill>
              </a:rPr>
              <a:t>nlmixr</a:t>
            </a:r>
            <a:endParaRPr lang="en-US" sz="1200" b="1" dirty="0">
              <a:solidFill>
                <a:schemeClr val="tx1"/>
              </a:solidFill>
            </a:endParaRPr>
          </a:p>
        </p:txBody>
      </p:sp>
    </p:spTree>
    <p:extLst>
      <p:ext uri="{BB962C8B-B14F-4D97-AF65-F5344CB8AC3E}">
        <p14:creationId xmlns:p14="http://schemas.microsoft.com/office/powerpoint/2010/main" val="13226535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How to create VPC?</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37</a:t>
            </a:fld>
            <a:endParaRPr lang="uk-UA"/>
          </a:p>
        </p:txBody>
      </p:sp>
      <p:sp>
        <p:nvSpPr>
          <p:cNvPr id="5" name="Rectangle 4"/>
          <p:cNvSpPr/>
          <p:nvPr/>
        </p:nvSpPr>
        <p:spPr>
          <a:xfrm>
            <a:off x="3730024" y="896984"/>
            <a:ext cx="3297072" cy="3733800"/>
          </a:xfrm>
          <a:prstGeom prst="rect">
            <a:avLst/>
          </a:prstGeom>
          <a:solidFill>
            <a:srgbClr val="FFCCC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t" anchorCtr="0"/>
          <a:lstStyle/>
          <a:p>
            <a:r>
              <a:rPr lang="en-US" sz="2100" b="1" err="1">
                <a:solidFill>
                  <a:schemeClr val="tx1"/>
                </a:solidFill>
              </a:rPr>
              <a:t>Monolix</a:t>
            </a:r>
            <a:endParaRPr lang="en-US" sz="1200">
              <a:solidFill>
                <a:schemeClr val="tx1"/>
              </a:solidFill>
            </a:endParaRPr>
          </a:p>
          <a:p>
            <a:pPr algn="just">
              <a:spcAft>
                <a:spcPts val="600"/>
              </a:spcAft>
            </a:pPr>
            <a:r>
              <a:rPr lang="en-US" sz="1050">
                <a:solidFill>
                  <a:schemeClr val="tx1"/>
                </a:solidFill>
              </a:rPr>
              <a:t>To produce the VPC, a simulation file is required (e.g. </a:t>
            </a:r>
            <a:r>
              <a:rPr lang="en-US" sz="1050" i="1">
                <a:solidFill>
                  <a:schemeClr val="tx1"/>
                </a:solidFill>
              </a:rPr>
              <a:t>sim.csv</a:t>
            </a:r>
            <a:r>
              <a:rPr lang="en-US" sz="1050">
                <a:solidFill>
                  <a:schemeClr val="tx1"/>
                </a:solidFill>
              </a:rPr>
              <a:t>), with (at least) the following columns: ID (individual identifiers), REP (simulation replicate number), TIME, DV (dependent variable)</a:t>
            </a:r>
          </a:p>
          <a:p>
            <a:pPr algn="just"/>
            <a:r>
              <a:rPr lang="en-US" sz="1050">
                <a:solidFill>
                  <a:schemeClr val="tx1"/>
                </a:solidFill>
              </a:rPr>
              <a:t>Create a simulation object to use as argument in controller creation:</a:t>
            </a:r>
          </a:p>
          <a:p>
            <a:pPr marL="182563" algn="just">
              <a:spcAft>
                <a:spcPts val="600"/>
              </a:spcAft>
            </a:pPr>
            <a:r>
              <a:rPr lang="en-US" sz="1050">
                <a:solidFill>
                  <a:srgbClr val="214A88"/>
                </a:solidFill>
                <a:latin typeface="Consolas" panose="020B0609020204030204" pitchFamily="49" charset="0"/>
                <a:cs typeface="Consolas" panose="020B0609020204030204" pitchFamily="49" charset="0"/>
              </a:rPr>
              <a:t>sim = </a:t>
            </a:r>
            <a:r>
              <a:rPr lang="en-US" sz="1050" b="1" err="1">
                <a:solidFill>
                  <a:srgbClr val="214A88"/>
                </a:solidFill>
                <a:latin typeface="Consolas" panose="020B0609020204030204" pitchFamily="49" charset="0"/>
                <a:cs typeface="Consolas" panose="020B0609020204030204" pitchFamily="49" charset="0"/>
              </a:rPr>
              <a:t>pmx_sim</a:t>
            </a:r>
            <a:r>
              <a:rPr lang="en-US" sz="1050">
                <a:solidFill>
                  <a:srgbClr val="000000"/>
                </a:solidFill>
                <a:latin typeface="Consolas" panose="020B0609020204030204" pitchFamily="49" charset="0"/>
                <a:cs typeface="Consolas" panose="020B0609020204030204" pitchFamily="49" charset="0"/>
              </a:rPr>
              <a:t>(</a:t>
            </a:r>
            <a:r>
              <a:rPr lang="en-US" sz="1050">
                <a:solidFill>
                  <a:srgbClr val="214A88"/>
                </a:solidFill>
                <a:latin typeface="Consolas" panose="020B0609020204030204" pitchFamily="49" charset="0"/>
                <a:cs typeface="Consolas" panose="020B0609020204030204" pitchFamily="49" charset="0"/>
              </a:rPr>
              <a:t>file = </a:t>
            </a:r>
            <a:r>
              <a:rPr lang="en-US" sz="1050">
                <a:solidFill>
                  <a:srgbClr val="4F9A05"/>
                </a:solidFill>
                <a:latin typeface="Consolas" panose="020B0609020204030204" pitchFamily="49" charset="0"/>
                <a:cs typeface="Consolas" panose="020B0609020204030204" pitchFamily="49" charset="0"/>
              </a:rPr>
              <a:t>"sim.csv"</a:t>
            </a:r>
            <a:r>
              <a:rPr lang="en-US" sz="1050">
                <a:solidFill>
                  <a:srgbClr val="000000"/>
                </a:solidFill>
                <a:latin typeface="Consolas" panose="020B0609020204030204" pitchFamily="49" charset="0"/>
                <a:cs typeface="Consolas" panose="020B0609020204030204" pitchFamily="49" charset="0"/>
              </a:rPr>
              <a:t>, </a:t>
            </a:r>
            <a:r>
              <a:rPr lang="en-US" sz="1050" err="1">
                <a:solidFill>
                  <a:srgbClr val="214A88"/>
                </a:solidFill>
                <a:latin typeface="Consolas" panose="020B0609020204030204" pitchFamily="49" charset="0"/>
                <a:cs typeface="Consolas" panose="020B0609020204030204" pitchFamily="49" charset="0"/>
              </a:rPr>
              <a:t>irun</a:t>
            </a:r>
            <a:r>
              <a:rPr lang="en-US" sz="1050">
                <a:solidFill>
                  <a:srgbClr val="214A88"/>
                </a:solidFill>
                <a:latin typeface="Consolas" panose="020B0609020204030204" pitchFamily="49" charset="0"/>
                <a:cs typeface="Consolas" panose="020B0609020204030204" pitchFamily="49" charset="0"/>
              </a:rPr>
              <a:t> =</a:t>
            </a:r>
            <a:r>
              <a:rPr lang="en-US" sz="1050">
                <a:solidFill>
                  <a:srgbClr val="4F9A05"/>
                </a:solidFill>
                <a:latin typeface="Consolas" panose="020B0609020204030204" pitchFamily="49" charset="0"/>
                <a:cs typeface="Consolas" panose="020B0609020204030204" pitchFamily="49" charset="0"/>
              </a:rPr>
              <a:t>"rep"</a:t>
            </a:r>
            <a:r>
              <a:rPr lang="en-US" sz="1050">
                <a:solidFill>
                  <a:srgbClr val="000000"/>
                </a:solidFill>
                <a:latin typeface="Consolas" panose="020B0609020204030204" pitchFamily="49" charset="0"/>
                <a:cs typeface="Consolas" panose="020B0609020204030204" pitchFamily="49" charset="0"/>
              </a:rPr>
              <a:t>, </a:t>
            </a:r>
            <a:r>
              <a:rPr lang="en-US" sz="1050" err="1">
                <a:solidFill>
                  <a:srgbClr val="214A88"/>
                </a:solidFill>
                <a:latin typeface="Consolas" panose="020B0609020204030204" pitchFamily="49" charset="0"/>
                <a:cs typeface="Consolas" panose="020B0609020204030204" pitchFamily="49" charset="0"/>
              </a:rPr>
              <a:t>idv</a:t>
            </a:r>
            <a:r>
              <a:rPr lang="en-US" sz="1050">
                <a:solidFill>
                  <a:srgbClr val="214A88"/>
                </a:solidFill>
                <a:latin typeface="Consolas" panose="020B0609020204030204" pitchFamily="49" charset="0"/>
                <a:cs typeface="Consolas" panose="020B0609020204030204" pitchFamily="49" charset="0"/>
              </a:rPr>
              <a:t>=</a:t>
            </a:r>
            <a:r>
              <a:rPr lang="en-US" sz="1050">
                <a:solidFill>
                  <a:srgbClr val="4F9A05"/>
                </a:solidFill>
                <a:latin typeface="Consolas" panose="020B0609020204030204" pitchFamily="49" charset="0"/>
                <a:cs typeface="Consolas" panose="020B0609020204030204" pitchFamily="49" charset="0"/>
              </a:rPr>
              <a:t>"TIME"</a:t>
            </a:r>
            <a:r>
              <a:rPr lang="en-US" sz="1050">
                <a:solidFill>
                  <a:srgbClr val="000000"/>
                </a:solidFill>
                <a:latin typeface="Consolas" panose="020B0609020204030204" pitchFamily="49" charset="0"/>
                <a:cs typeface="Consolas" panose="020B0609020204030204" pitchFamily="49" charset="0"/>
              </a:rPr>
              <a:t>)</a:t>
            </a:r>
          </a:p>
          <a:p>
            <a:pPr algn="just"/>
            <a:r>
              <a:rPr lang="en-US" sz="1050">
                <a:solidFill>
                  <a:srgbClr val="000000"/>
                </a:solidFill>
                <a:cs typeface="Consolas" panose="020B0609020204030204" pitchFamily="49" charset="0"/>
              </a:rPr>
              <a:t>Change bins:</a:t>
            </a:r>
          </a:p>
          <a:p>
            <a:pPr marL="177800" algn="just">
              <a:spcAft>
                <a:spcPts val="600"/>
              </a:spcAft>
            </a:pPr>
            <a:r>
              <a:rPr lang="en-US" sz="1050" b="1" err="1">
                <a:solidFill>
                  <a:srgbClr val="214A88"/>
                </a:solidFill>
                <a:latin typeface="Consolas" panose="020B0609020204030204" pitchFamily="49" charset="0"/>
                <a:cs typeface="Consolas" panose="020B0609020204030204" pitchFamily="49" charset="0"/>
              </a:rPr>
              <a:t>pmx_plot_vpc</a:t>
            </a:r>
            <a:r>
              <a:rPr lang="en-US" sz="1050">
                <a:solidFill>
                  <a:srgbClr val="000000"/>
                </a:solidFill>
                <a:latin typeface="Consolas" panose="020B0609020204030204" pitchFamily="49" charset="0"/>
                <a:cs typeface="Consolas" panose="020B0609020204030204" pitchFamily="49" charset="0"/>
              </a:rPr>
              <a:t>(</a:t>
            </a:r>
            <a:r>
              <a:rPr lang="en-US" sz="1050">
                <a:solidFill>
                  <a:srgbClr val="214A88"/>
                </a:solidFill>
                <a:latin typeface="Consolas" panose="020B0609020204030204" pitchFamily="49" charset="0"/>
                <a:cs typeface="Consolas" panose="020B0609020204030204" pitchFamily="49" charset="0"/>
              </a:rPr>
              <a:t>bin = </a:t>
            </a:r>
            <a:r>
              <a:rPr lang="en-US" sz="1050" b="1" err="1">
                <a:solidFill>
                  <a:srgbClr val="214A88"/>
                </a:solidFill>
                <a:latin typeface="Consolas" panose="020B0609020204030204" pitchFamily="49" charset="0"/>
                <a:cs typeface="Consolas" panose="020B0609020204030204" pitchFamily="49" charset="0"/>
              </a:rPr>
              <a:t>pmx_vpc_bin</a:t>
            </a:r>
            <a:r>
              <a:rPr lang="en-US" sz="1050">
                <a:solidFill>
                  <a:srgbClr val="000000"/>
                </a:solidFill>
                <a:latin typeface="Consolas" panose="020B0609020204030204" pitchFamily="49" charset="0"/>
                <a:cs typeface="Consolas" panose="020B0609020204030204" pitchFamily="49" charset="0"/>
              </a:rPr>
              <a:t>(</a:t>
            </a:r>
            <a:r>
              <a:rPr lang="en-US" sz="1050">
                <a:solidFill>
                  <a:srgbClr val="214A88"/>
                </a:solidFill>
                <a:latin typeface="Consolas" panose="020B0609020204030204" pitchFamily="49" charset="0"/>
                <a:cs typeface="Consolas" panose="020B0609020204030204" pitchFamily="49" charset="0"/>
              </a:rPr>
              <a:t>style=</a:t>
            </a:r>
            <a:r>
              <a:rPr lang="en-US" sz="1050">
                <a:solidFill>
                  <a:srgbClr val="4F9A05"/>
                </a:solidFill>
                <a:latin typeface="Consolas" panose="020B0609020204030204" pitchFamily="49" charset="0"/>
                <a:cs typeface="Consolas" panose="020B0609020204030204" pitchFamily="49" charset="0"/>
              </a:rPr>
              <a:t>"equal"</a:t>
            </a:r>
            <a:r>
              <a:rPr lang="en-US" sz="1050">
                <a:solidFill>
                  <a:srgbClr val="000000"/>
                </a:solidFill>
                <a:latin typeface="Consolas" panose="020B0609020204030204" pitchFamily="49" charset="0"/>
                <a:cs typeface="Consolas" panose="020B0609020204030204" pitchFamily="49" charset="0"/>
              </a:rPr>
              <a:t>, </a:t>
            </a:r>
            <a:r>
              <a:rPr lang="en-US" sz="1050">
                <a:solidFill>
                  <a:srgbClr val="214A88"/>
                </a:solidFill>
                <a:latin typeface="Consolas" panose="020B0609020204030204" pitchFamily="49" charset="0"/>
                <a:cs typeface="Consolas" panose="020B0609020204030204" pitchFamily="49" charset="0"/>
              </a:rPr>
              <a:t>n=</a:t>
            </a:r>
            <a:r>
              <a:rPr lang="en-US" sz="1050">
                <a:solidFill>
                  <a:srgbClr val="0000CF"/>
                </a:solidFill>
                <a:latin typeface="Consolas" panose="020B0609020204030204" pitchFamily="49" charset="0"/>
                <a:cs typeface="Consolas" panose="020B0609020204030204" pitchFamily="49" charset="0"/>
              </a:rPr>
              <a:t>10</a:t>
            </a:r>
            <a:r>
              <a:rPr lang="en-US" sz="1050">
                <a:solidFill>
                  <a:srgbClr val="000000"/>
                </a:solidFill>
                <a:latin typeface="Consolas" panose="020B0609020204030204" pitchFamily="49" charset="0"/>
                <a:cs typeface="Consolas" panose="020B0609020204030204" pitchFamily="49" charset="0"/>
              </a:rPr>
              <a:t>))</a:t>
            </a:r>
          </a:p>
          <a:p>
            <a:pPr algn="just"/>
            <a:r>
              <a:rPr lang="en-US" sz="1050">
                <a:solidFill>
                  <a:srgbClr val="000000"/>
                </a:solidFill>
                <a:cs typeface="Consolas" panose="020B0609020204030204" pitchFamily="49" charset="0"/>
              </a:rPr>
              <a:t>Change prediction and confidence intervals, data points properties:</a:t>
            </a:r>
          </a:p>
          <a:p>
            <a:pPr algn="just"/>
            <a:endParaRPr lang="en-US" sz="1050">
              <a:solidFill>
                <a:srgbClr val="000000"/>
              </a:solidFill>
              <a:cs typeface="Consolas" panose="020B0609020204030204" pitchFamily="49" charset="0"/>
            </a:endParaRPr>
          </a:p>
          <a:p>
            <a:pPr algn="just"/>
            <a:r>
              <a:rPr lang="en-US" sz="1050" b="1" err="1">
                <a:solidFill>
                  <a:srgbClr val="214A88"/>
                </a:solidFill>
                <a:latin typeface="Consolas" panose="020B0609020204030204" pitchFamily="49" charset="0"/>
                <a:cs typeface="Consolas" panose="020B0609020204030204" pitchFamily="49" charset="0"/>
              </a:rPr>
              <a:t>pmx_plot_vpc</a:t>
            </a:r>
            <a:r>
              <a:rPr lang="en-US" sz="1050">
                <a:solidFill>
                  <a:schemeClr val="tx1"/>
                </a:solidFill>
                <a:latin typeface="Consolas" panose="020B0609020204030204" pitchFamily="49" charset="0"/>
                <a:cs typeface="Consolas" panose="020B0609020204030204" pitchFamily="49" charset="0"/>
              </a:rPr>
              <a:t>(</a:t>
            </a:r>
            <a:r>
              <a:rPr lang="en-US" sz="1050">
                <a:solidFill>
                  <a:srgbClr val="214A88"/>
                </a:solidFill>
                <a:latin typeface="Consolas" panose="020B0609020204030204" pitchFamily="49" charset="0"/>
                <a:cs typeface="Consolas" panose="020B0609020204030204" pitchFamily="49" charset="0"/>
              </a:rPr>
              <a:t>type</a:t>
            </a:r>
            <a:r>
              <a:rPr lang="en-US" sz="1050">
                <a:solidFill>
                  <a:schemeClr val="tx1"/>
                </a:solidFill>
                <a:latin typeface="Consolas" panose="020B0609020204030204" pitchFamily="49" charset="0"/>
                <a:cs typeface="Consolas" panose="020B0609020204030204" pitchFamily="49" charset="0"/>
              </a:rPr>
              <a:t> = </a:t>
            </a:r>
            <a:r>
              <a:rPr lang="en-US" sz="1050">
                <a:solidFill>
                  <a:srgbClr val="4F9A05"/>
                </a:solidFill>
                <a:latin typeface="Consolas" panose="020B0609020204030204" pitchFamily="49" charset="0"/>
                <a:cs typeface="Consolas" panose="020B0609020204030204" pitchFamily="49" charset="0"/>
              </a:rPr>
              <a:t>"percentile"</a:t>
            </a:r>
            <a:r>
              <a:rPr lang="en-US" sz="1050">
                <a:solidFill>
                  <a:schemeClr val="tx1"/>
                </a:solidFill>
                <a:latin typeface="Consolas" panose="020B0609020204030204" pitchFamily="49" charset="0"/>
                <a:cs typeface="Consolas" panose="020B0609020204030204" pitchFamily="49" charset="0"/>
              </a:rPr>
              <a:t>, </a:t>
            </a:r>
          </a:p>
          <a:p>
            <a:pPr marL="177800"/>
            <a:r>
              <a:rPr lang="en-US" sz="1050">
                <a:solidFill>
                  <a:srgbClr val="214A88"/>
                </a:solidFill>
                <a:latin typeface="Consolas" panose="020B0609020204030204" pitchFamily="49" charset="0"/>
                <a:cs typeface="Consolas" panose="020B0609020204030204" pitchFamily="49" charset="0"/>
              </a:rPr>
              <a:t>pi </a:t>
            </a:r>
            <a:r>
              <a:rPr lang="en-US" sz="1050">
                <a:solidFill>
                  <a:schemeClr val="tx1"/>
                </a:solidFill>
                <a:latin typeface="Consolas" panose="020B0609020204030204" pitchFamily="49" charset="0"/>
                <a:cs typeface="Consolas" panose="020B0609020204030204" pitchFamily="49" charset="0"/>
              </a:rPr>
              <a:t>= </a:t>
            </a:r>
            <a:r>
              <a:rPr lang="en-US" sz="1050" b="1" err="1">
                <a:solidFill>
                  <a:schemeClr val="accent1">
                    <a:lumMod val="75000"/>
                  </a:schemeClr>
                </a:solidFill>
                <a:latin typeface="Consolas" panose="020B0609020204030204" pitchFamily="49" charset="0"/>
                <a:cs typeface="Consolas" panose="020B0609020204030204" pitchFamily="49" charset="0"/>
              </a:rPr>
              <a:t>pmx_vpc_pi</a:t>
            </a:r>
            <a:r>
              <a:rPr lang="en-US" sz="1050">
                <a:solidFill>
                  <a:schemeClr val="tx1"/>
                </a:solidFill>
                <a:latin typeface="Consolas" panose="020B0609020204030204" pitchFamily="49" charset="0"/>
                <a:cs typeface="Consolas" panose="020B0609020204030204" pitchFamily="49" charset="0"/>
              </a:rPr>
              <a:t>(</a:t>
            </a:r>
            <a:r>
              <a:rPr lang="en-US" sz="1050">
                <a:solidFill>
                  <a:schemeClr val="accent1">
                    <a:lumMod val="75000"/>
                  </a:schemeClr>
                </a:solidFill>
                <a:latin typeface="Consolas" panose="020B0609020204030204" pitchFamily="49" charset="0"/>
                <a:cs typeface="Consolas" panose="020B0609020204030204" pitchFamily="49" charset="0"/>
              </a:rPr>
              <a:t>interval</a:t>
            </a:r>
            <a:r>
              <a:rPr lang="en-US" sz="1050">
                <a:solidFill>
                  <a:schemeClr val="tx1"/>
                </a:solidFill>
                <a:latin typeface="Consolas" panose="020B0609020204030204" pitchFamily="49" charset="0"/>
                <a:cs typeface="Consolas" panose="020B0609020204030204" pitchFamily="49" charset="0"/>
              </a:rPr>
              <a:t> = c(0.1,0.9), </a:t>
            </a:r>
            <a:r>
              <a:rPr lang="en-US" sz="1050">
                <a:solidFill>
                  <a:srgbClr val="214A88"/>
                </a:solidFill>
                <a:latin typeface="Consolas" panose="020B0609020204030204" pitchFamily="49" charset="0"/>
                <a:cs typeface="Consolas" panose="020B0609020204030204" pitchFamily="49" charset="0"/>
              </a:rPr>
              <a:t>ci</a:t>
            </a:r>
            <a:r>
              <a:rPr lang="en-US" sz="1050">
                <a:solidFill>
                  <a:schemeClr val="tx1"/>
                </a:solidFill>
                <a:latin typeface="Consolas" panose="020B0609020204030204" pitchFamily="49" charset="0"/>
                <a:cs typeface="Consolas" panose="020B0609020204030204" pitchFamily="49" charset="0"/>
              </a:rPr>
              <a:t>  = </a:t>
            </a:r>
            <a:r>
              <a:rPr lang="en-US" sz="1050" b="1" err="1">
                <a:solidFill>
                  <a:schemeClr val="accent1">
                    <a:lumMod val="75000"/>
                  </a:schemeClr>
                </a:solidFill>
                <a:latin typeface="Consolas" panose="020B0609020204030204" pitchFamily="49" charset="0"/>
                <a:cs typeface="Consolas" panose="020B0609020204030204" pitchFamily="49" charset="0"/>
              </a:rPr>
              <a:t>pmx_vpc_ci</a:t>
            </a:r>
            <a:r>
              <a:rPr lang="en-US" sz="1050">
                <a:solidFill>
                  <a:schemeClr val="tx1"/>
                </a:solidFill>
                <a:latin typeface="Consolas" panose="020B0609020204030204" pitchFamily="49" charset="0"/>
                <a:cs typeface="Consolas" panose="020B0609020204030204" pitchFamily="49" charset="0"/>
              </a:rPr>
              <a:t>(</a:t>
            </a:r>
            <a:r>
              <a:rPr lang="en-US" sz="1050">
                <a:solidFill>
                  <a:schemeClr val="accent1">
                    <a:lumMod val="75000"/>
                  </a:schemeClr>
                </a:solidFill>
                <a:latin typeface="Consolas" panose="020B0609020204030204" pitchFamily="49" charset="0"/>
                <a:cs typeface="Consolas" panose="020B0609020204030204" pitchFamily="49" charset="0"/>
              </a:rPr>
              <a:t>interval</a:t>
            </a:r>
            <a:r>
              <a:rPr lang="en-US" sz="1050">
                <a:solidFill>
                  <a:schemeClr val="tx1"/>
                </a:solidFill>
                <a:latin typeface="Consolas" panose="020B0609020204030204" pitchFamily="49" charset="0"/>
                <a:cs typeface="Consolas" panose="020B0609020204030204" pitchFamily="49" charset="0"/>
              </a:rPr>
              <a:t> = c(0.1,0.9),</a:t>
            </a:r>
          </a:p>
          <a:p>
            <a:pPr marL="177800"/>
            <a:r>
              <a:rPr lang="en-US" sz="1050" err="1">
                <a:solidFill>
                  <a:srgbClr val="214A88"/>
                </a:solidFill>
                <a:latin typeface="Consolas" panose="020B0609020204030204" pitchFamily="49" charset="0"/>
                <a:cs typeface="Consolas" panose="020B0609020204030204" pitchFamily="49" charset="0"/>
              </a:rPr>
              <a:t>obs</a:t>
            </a:r>
            <a:r>
              <a:rPr lang="en-US" sz="1050">
                <a:solidFill>
                  <a:schemeClr val="tx1"/>
                </a:solidFill>
                <a:latin typeface="Consolas" panose="020B0609020204030204" pitchFamily="49" charset="0"/>
                <a:cs typeface="Consolas" panose="020B0609020204030204" pitchFamily="49" charset="0"/>
              </a:rPr>
              <a:t> = </a:t>
            </a:r>
            <a:r>
              <a:rPr lang="en-US" sz="1050" b="1" err="1">
                <a:solidFill>
                  <a:schemeClr val="accent1">
                    <a:lumMod val="75000"/>
                  </a:schemeClr>
                </a:solidFill>
                <a:latin typeface="Consolas" panose="020B0609020204030204" pitchFamily="49" charset="0"/>
                <a:cs typeface="Consolas" panose="020B0609020204030204" pitchFamily="49" charset="0"/>
              </a:rPr>
              <a:t>pmx_vpc_obs</a:t>
            </a:r>
            <a:r>
              <a:rPr lang="en-US" sz="1050">
                <a:solidFill>
                  <a:schemeClr val="tx1"/>
                </a:solidFill>
                <a:latin typeface="Consolas" panose="020B0609020204030204" pitchFamily="49" charset="0"/>
                <a:cs typeface="Consolas" panose="020B0609020204030204" pitchFamily="49" charset="0"/>
              </a:rPr>
              <a:t>(</a:t>
            </a:r>
            <a:r>
              <a:rPr lang="en-US" sz="1050">
                <a:solidFill>
                  <a:schemeClr val="accent1">
                    <a:lumMod val="75000"/>
                  </a:schemeClr>
                </a:solidFill>
                <a:latin typeface="Consolas" panose="020B0609020204030204" pitchFamily="49" charset="0"/>
                <a:cs typeface="Consolas" panose="020B0609020204030204" pitchFamily="49" charset="0"/>
              </a:rPr>
              <a:t>color</a:t>
            </a:r>
            <a:r>
              <a:rPr lang="en-US" sz="1050">
                <a:solidFill>
                  <a:schemeClr val="tx1"/>
                </a:solidFill>
                <a:latin typeface="Consolas" panose="020B0609020204030204" pitchFamily="49" charset="0"/>
                <a:cs typeface="Consolas" panose="020B0609020204030204" pitchFamily="49" charset="0"/>
              </a:rPr>
              <a:t>=</a:t>
            </a:r>
            <a:r>
              <a:rPr lang="en-US" sz="1050">
                <a:solidFill>
                  <a:srgbClr val="4F9A05"/>
                </a:solidFill>
                <a:latin typeface="Consolas" panose="020B0609020204030204" pitchFamily="49" charset="0"/>
                <a:cs typeface="Consolas" panose="020B0609020204030204" pitchFamily="49" charset="0"/>
              </a:rPr>
              <a:t>"blue"</a:t>
            </a:r>
            <a:r>
              <a:rPr lang="en-US" sz="1050">
                <a:solidFill>
                  <a:schemeClr val="tx1"/>
                </a:solidFill>
                <a:latin typeface="Consolas" panose="020B0609020204030204" pitchFamily="49" charset="0"/>
                <a:cs typeface="Consolas" panose="020B0609020204030204" pitchFamily="49" charset="0"/>
              </a:rPr>
              <a:t>, </a:t>
            </a:r>
            <a:r>
              <a:rPr lang="en-US" sz="1050">
                <a:solidFill>
                  <a:schemeClr val="accent1">
                    <a:lumMod val="75000"/>
                  </a:schemeClr>
                </a:solidFill>
                <a:latin typeface="Consolas" panose="020B0609020204030204" pitchFamily="49" charset="0"/>
                <a:cs typeface="Consolas" panose="020B0609020204030204" pitchFamily="49" charset="0"/>
              </a:rPr>
              <a:t>shape</a:t>
            </a:r>
            <a:r>
              <a:rPr lang="en-US" sz="1050">
                <a:solidFill>
                  <a:schemeClr val="tx1"/>
                </a:solidFill>
                <a:latin typeface="Consolas" panose="020B0609020204030204" pitchFamily="49" charset="0"/>
                <a:cs typeface="Consolas" panose="020B0609020204030204" pitchFamily="49" charset="0"/>
              </a:rPr>
              <a:t>=18, </a:t>
            </a:r>
            <a:r>
              <a:rPr lang="en-US" sz="1050">
                <a:solidFill>
                  <a:schemeClr val="accent1">
                    <a:lumMod val="75000"/>
                  </a:schemeClr>
                </a:solidFill>
                <a:latin typeface="Consolas" panose="020B0609020204030204" pitchFamily="49" charset="0"/>
                <a:cs typeface="Consolas" panose="020B0609020204030204" pitchFamily="49" charset="0"/>
              </a:rPr>
              <a:t>size</a:t>
            </a:r>
            <a:r>
              <a:rPr lang="en-US" sz="1050">
                <a:solidFill>
                  <a:schemeClr val="tx1"/>
                </a:solidFill>
                <a:latin typeface="Consolas" panose="020B0609020204030204" pitchFamily="49" charset="0"/>
                <a:cs typeface="Consolas" panose="020B0609020204030204" pitchFamily="49" charset="0"/>
              </a:rPr>
              <a:t>=2))</a:t>
            </a:r>
            <a:endParaRPr lang="en-US" sz="2100">
              <a:solidFill>
                <a:schemeClr val="tx1"/>
              </a:solidFill>
            </a:endParaRPr>
          </a:p>
        </p:txBody>
      </p:sp>
      <p:sp>
        <p:nvSpPr>
          <p:cNvPr id="6" name="Rectangle 5"/>
          <p:cNvSpPr/>
          <p:nvPr/>
        </p:nvSpPr>
        <p:spPr>
          <a:xfrm>
            <a:off x="492614" y="895351"/>
            <a:ext cx="3141615" cy="3733800"/>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t" anchorCtr="0"/>
          <a:lstStyle/>
          <a:p>
            <a:r>
              <a:rPr lang="en-US" b="1">
                <a:solidFill>
                  <a:schemeClr val="tx1"/>
                </a:solidFill>
              </a:rPr>
              <a:t>NONMEM</a:t>
            </a:r>
          </a:p>
          <a:p>
            <a:pPr algn="just">
              <a:spcAft>
                <a:spcPts val="600"/>
              </a:spcAft>
            </a:pPr>
            <a:r>
              <a:rPr lang="en-US" sz="1050">
                <a:solidFill>
                  <a:schemeClr val="tx1"/>
                </a:solidFill>
              </a:rPr>
              <a:t>S</a:t>
            </a:r>
            <a:r>
              <a:rPr lang="de-CH" sz="1050" err="1">
                <a:solidFill>
                  <a:schemeClr val="tx1"/>
                </a:solidFill>
                <a:cs typeface="Consolas" panose="020B0609020204030204" pitchFamily="49" charset="0"/>
              </a:rPr>
              <a:t>imulation</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tables</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are</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required</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for</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creation</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of</a:t>
            </a:r>
            <a:r>
              <a:rPr lang="de-CH" sz="1050">
                <a:solidFill>
                  <a:schemeClr val="tx1"/>
                </a:solidFill>
                <a:cs typeface="Consolas" panose="020B0609020204030204" pitchFamily="49" charset="0"/>
              </a:rPr>
              <a:t> VPC (e.g. sdtab1sim). </a:t>
            </a:r>
            <a:r>
              <a:rPr lang="de-CH" sz="1050" err="1">
                <a:solidFill>
                  <a:schemeClr val="tx1"/>
                </a:solidFill>
                <a:cs typeface="Consolas" panose="020B0609020204030204" pitchFamily="49" charset="0"/>
              </a:rPr>
              <a:t>They</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are</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loaded</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automatically</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if</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detected</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and</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the</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sim</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object</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is</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created</a:t>
            </a:r>
            <a:r>
              <a:rPr lang="de-CH" sz="1050">
                <a:solidFill>
                  <a:schemeClr val="tx1"/>
                </a:solidFill>
                <a:cs typeface="Consolas" panose="020B0609020204030204" pitchFamily="49" charset="0"/>
              </a:rPr>
              <a:t> </a:t>
            </a:r>
            <a:r>
              <a:rPr lang="de-CH" sz="1050" err="1">
                <a:solidFill>
                  <a:schemeClr val="tx1"/>
                </a:solidFill>
                <a:cs typeface="Consolas" panose="020B0609020204030204" pitchFamily="49" charset="0"/>
              </a:rPr>
              <a:t>automatically</a:t>
            </a:r>
            <a:r>
              <a:rPr lang="de-CH" sz="1050">
                <a:solidFill>
                  <a:schemeClr val="tx1"/>
                </a:solidFill>
              </a:rPr>
              <a:t>. </a:t>
            </a:r>
            <a:r>
              <a:rPr lang="de-CH" sz="1050" err="1">
                <a:solidFill>
                  <a:schemeClr val="tx1"/>
                </a:solidFill>
              </a:rPr>
              <a:t>For</a:t>
            </a:r>
            <a:r>
              <a:rPr lang="de-CH" sz="1050">
                <a:solidFill>
                  <a:schemeClr val="tx1"/>
                </a:solidFill>
              </a:rPr>
              <a:t> post-hoc </a:t>
            </a:r>
            <a:r>
              <a:rPr lang="de-CH" sz="1050" err="1">
                <a:solidFill>
                  <a:schemeClr val="tx1"/>
                </a:solidFill>
              </a:rPr>
              <a:t>simulation</a:t>
            </a:r>
            <a:r>
              <a:rPr lang="de-CH" sz="1050">
                <a:solidFill>
                  <a:schemeClr val="tx1"/>
                </a:solidFill>
              </a:rPr>
              <a:t>, </a:t>
            </a:r>
            <a:r>
              <a:rPr lang="de-CH" sz="1050" err="1">
                <a:solidFill>
                  <a:schemeClr val="tx1"/>
                </a:solidFill>
              </a:rPr>
              <a:t>you</a:t>
            </a:r>
            <a:r>
              <a:rPr lang="de-CH" sz="1050">
                <a:solidFill>
                  <a:schemeClr val="tx1"/>
                </a:solidFill>
              </a:rPr>
              <a:t> </a:t>
            </a:r>
            <a:r>
              <a:rPr lang="de-CH" sz="1050" err="1">
                <a:solidFill>
                  <a:schemeClr val="tx1"/>
                </a:solidFill>
              </a:rPr>
              <a:t>can</a:t>
            </a:r>
            <a:r>
              <a:rPr lang="de-CH" sz="1050">
                <a:solidFill>
                  <a:schemeClr val="tx1"/>
                </a:solidFill>
              </a:rPr>
              <a:t> also </a:t>
            </a:r>
            <a:r>
              <a:rPr lang="de-CH" sz="1050" err="1">
                <a:solidFill>
                  <a:schemeClr val="tx1"/>
                </a:solidFill>
              </a:rPr>
              <a:t>specify</a:t>
            </a:r>
            <a:r>
              <a:rPr lang="de-CH" sz="1050">
                <a:solidFill>
                  <a:schemeClr val="tx1"/>
                </a:solidFill>
              </a:rPr>
              <a:t>: </a:t>
            </a:r>
          </a:p>
          <a:p>
            <a:r>
              <a:rPr lang="en-US" sz="1050" err="1">
                <a:solidFill>
                  <a:srgbClr val="000000"/>
                </a:solidFill>
                <a:latin typeface="Consolas" panose="020B0609020204030204" pitchFamily="49" charset="0"/>
                <a:cs typeface="Consolas" panose="020B0609020204030204" pitchFamily="49" charset="0"/>
              </a:rPr>
              <a:t>ctr</a:t>
            </a:r>
            <a:r>
              <a:rPr lang="en-US" sz="1050">
                <a:solidFill>
                  <a:srgbClr val="000000"/>
                </a:solidFill>
                <a:latin typeface="Consolas" panose="020B0609020204030204" pitchFamily="49" charset="0"/>
                <a:cs typeface="Consolas" panose="020B0609020204030204" pitchFamily="49" charset="0"/>
              </a:rPr>
              <a:t> = </a:t>
            </a:r>
            <a:r>
              <a:rPr lang="en-US" sz="1050" b="1" err="1">
                <a:solidFill>
                  <a:srgbClr val="214A88"/>
                </a:solidFill>
                <a:latin typeface="Consolas" panose="020B0609020204030204" pitchFamily="49" charset="0"/>
                <a:cs typeface="Consolas" panose="020B0609020204030204" pitchFamily="49" charset="0"/>
              </a:rPr>
              <a:t>pmx_nm</a:t>
            </a:r>
            <a:r>
              <a:rPr lang="en-US" sz="1050">
                <a:solidFill>
                  <a:srgbClr val="000000"/>
                </a:solidFill>
                <a:latin typeface="Consolas" panose="020B0609020204030204" pitchFamily="49" charset="0"/>
                <a:cs typeface="Consolas" panose="020B0609020204030204" pitchFamily="49" charset="0"/>
              </a:rPr>
              <a:t>(</a:t>
            </a:r>
            <a:r>
              <a:rPr lang="en-US" sz="1050">
                <a:solidFill>
                  <a:srgbClr val="214A88"/>
                </a:solidFill>
                <a:latin typeface="Consolas" panose="020B0609020204030204" pitchFamily="49" charset="0"/>
                <a:cs typeface="Consolas" panose="020B0609020204030204" pitchFamily="49" charset="0"/>
              </a:rPr>
              <a:t>directory = </a:t>
            </a:r>
            <a:r>
              <a:rPr lang="en-US" sz="1050" err="1">
                <a:solidFill>
                  <a:srgbClr val="000000"/>
                </a:solidFill>
                <a:latin typeface="Consolas" panose="020B0609020204030204" pitchFamily="49" charset="0"/>
                <a:cs typeface="Consolas" panose="020B0609020204030204" pitchFamily="49" charset="0"/>
              </a:rPr>
              <a:t>work_dir</a:t>
            </a:r>
            <a:r>
              <a:rPr lang="en-US" sz="1050">
                <a:solidFill>
                  <a:srgbClr val="000000"/>
                </a:solidFill>
                <a:latin typeface="Consolas" panose="020B0609020204030204" pitchFamily="49" charset="0"/>
                <a:cs typeface="Consolas" panose="020B0609020204030204" pitchFamily="49" charset="0"/>
              </a:rPr>
              <a:t>, </a:t>
            </a:r>
          </a:p>
          <a:p>
            <a:r>
              <a:rPr lang="en-US" sz="1050">
                <a:solidFill>
                  <a:srgbClr val="000000"/>
                </a:solidFill>
                <a:latin typeface="Consolas" panose="020B0609020204030204" pitchFamily="49" charset="0"/>
                <a:cs typeface="Consolas" panose="020B0609020204030204" pitchFamily="49" charset="0"/>
              </a:rPr>
              <a:t>	</a:t>
            </a:r>
            <a:r>
              <a:rPr lang="en-US" sz="1050">
                <a:solidFill>
                  <a:srgbClr val="214A88"/>
                </a:solidFill>
                <a:latin typeface="Consolas" panose="020B0609020204030204" pitchFamily="49" charset="0"/>
                <a:cs typeface="Consolas" panose="020B0609020204030204" pitchFamily="49" charset="0"/>
              </a:rPr>
              <a:t>file = </a:t>
            </a:r>
            <a:r>
              <a:rPr lang="en-US" sz="1050" err="1">
                <a:solidFill>
                  <a:srgbClr val="000000"/>
                </a:solidFill>
                <a:latin typeface="Consolas" panose="020B0609020204030204" pitchFamily="49" charset="0"/>
                <a:cs typeface="Consolas" panose="020B0609020204030204" pitchFamily="49" charset="0"/>
              </a:rPr>
              <a:t>model_file</a:t>
            </a:r>
            <a:r>
              <a:rPr lang="en-US" sz="1050">
                <a:solidFill>
                  <a:srgbClr val="000000"/>
                </a:solidFill>
                <a:latin typeface="Consolas" panose="020B0609020204030204" pitchFamily="49" charset="0"/>
                <a:cs typeface="Consolas" panose="020B0609020204030204" pitchFamily="49" charset="0"/>
              </a:rPr>
              <a:t>, </a:t>
            </a:r>
          </a:p>
          <a:p>
            <a:r>
              <a:rPr lang="en-US" sz="1050">
                <a:solidFill>
                  <a:srgbClr val="000000"/>
                </a:solidFill>
                <a:latin typeface="Consolas" panose="020B0609020204030204" pitchFamily="49" charset="0"/>
                <a:cs typeface="Consolas" panose="020B0609020204030204" pitchFamily="49" charset="0"/>
              </a:rPr>
              <a:t>	</a:t>
            </a:r>
            <a:r>
              <a:rPr lang="en-US" sz="1050" err="1">
                <a:solidFill>
                  <a:srgbClr val="214A88"/>
                </a:solidFill>
                <a:latin typeface="Consolas" panose="020B0609020204030204" pitchFamily="49" charset="0"/>
                <a:cs typeface="Consolas" panose="020B0609020204030204" pitchFamily="49" charset="0"/>
              </a:rPr>
              <a:t>simfile</a:t>
            </a:r>
            <a:r>
              <a:rPr lang="de-CH" sz="1050">
                <a:solidFill>
                  <a:schemeClr val="tx1"/>
                </a:solidFill>
              </a:rPr>
              <a:t> = 	</a:t>
            </a:r>
            <a:r>
              <a:rPr lang="en-US" sz="1050">
                <a:solidFill>
                  <a:srgbClr val="4F9A05"/>
                </a:solidFill>
                <a:latin typeface="Consolas" panose="020B0609020204030204" pitchFamily="49" charset="0"/>
                <a:cs typeface="Consolas" panose="020B0609020204030204" pitchFamily="49" charset="0"/>
              </a:rPr>
              <a:t>"</a:t>
            </a:r>
            <a:r>
              <a:rPr lang="en-US" sz="1050" err="1">
                <a:solidFill>
                  <a:srgbClr val="4F9A05"/>
                </a:solidFill>
                <a:latin typeface="Consolas" panose="020B0609020204030204" pitchFamily="49" charset="0"/>
                <a:cs typeface="Consolas" panose="020B0609020204030204" pitchFamily="49" charset="0"/>
              </a:rPr>
              <a:t>my_simulation.ctl</a:t>
            </a:r>
            <a:r>
              <a:rPr lang="en-US" sz="1050">
                <a:solidFill>
                  <a:srgbClr val="4F9A05"/>
                </a:solidFill>
                <a:latin typeface="Consolas" panose="020B0609020204030204" pitchFamily="49" charset="0"/>
                <a:cs typeface="Consolas" panose="020B0609020204030204" pitchFamily="49" charset="0"/>
              </a:rPr>
              <a:t>"</a:t>
            </a:r>
            <a:r>
              <a:rPr lang="en-US" sz="1050">
                <a:solidFill>
                  <a:srgbClr val="000000"/>
                </a:solidFill>
                <a:latin typeface="Consolas" panose="020B0609020204030204" pitchFamily="49" charset="0"/>
                <a:cs typeface="Consolas" panose="020B0609020204030204" pitchFamily="49" charset="0"/>
              </a:rPr>
              <a:t>)</a:t>
            </a:r>
            <a:endParaRPr lang="en-US" sz="1050">
              <a:solidFill>
                <a:schemeClr val="tx1"/>
              </a:solidFill>
            </a:endParaRPr>
          </a:p>
          <a:p>
            <a:endParaRPr lang="en-US" sz="1200">
              <a:solidFill>
                <a:schemeClr val="tx1"/>
              </a:solidFill>
            </a:endParaRPr>
          </a:p>
          <a:p>
            <a:r>
              <a:rPr lang="en-US" sz="1200">
                <a:solidFill>
                  <a:schemeClr val="tx1"/>
                </a:solidFill>
              </a:rPr>
              <a:t>Example</a:t>
            </a:r>
            <a:r>
              <a:rPr lang="en-US" sz="1200" b="1">
                <a:solidFill>
                  <a:schemeClr val="tx1"/>
                </a:solidFill>
              </a:rPr>
              <a:t>:</a:t>
            </a:r>
          </a:p>
          <a:p>
            <a:pPr algn="ctr"/>
            <a:endParaRPr lang="en-US"/>
          </a:p>
        </p:txBody>
      </p:sp>
      <p:pic>
        <p:nvPicPr>
          <p:cNvPr id="15" name="Picture 14"/>
          <p:cNvPicPr>
            <a:picLocks noChangeAspect="1"/>
          </p:cNvPicPr>
          <p:nvPr/>
        </p:nvPicPr>
        <p:blipFill rotWithShape="1">
          <a:blip r:embed="rId3"/>
          <a:srcRect r="23332"/>
          <a:stretch/>
        </p:blipFill>
        <p:spPr>
          <a:xfrm>
            <a:off x="548007" y="3105150"/>
            <a:ext cx="2952385" cy="838200"/>
          </a:xfrm>
          <a:prstGeom prst="rect">
            <a:avLst/>
          </a:prstGeom>
        </p:spPr>
      </p:pic>
      <p:sp>
        <p:nvSpPr>
          <p:cNvPr id="9" name="Rectangle 8">
            <a:extLst>
              <a:ext uri="{FF2B5EF4-FFF2-40B4-BE49-F238E27FC236}">
                <a16:creationId xmlns:a16="http://schemas.microsoft.com/office/drawing/2014/main" id="{585CBA13-A912-46C3-825A-2BAFBEA0E119}"/>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7" name="Rectangle 6"/>
          <p:cNvSpPr/>
          <p:nvPr/>
        </p:nvSpPr>
        <p:spPr>
          <a:xfrm>
            <a:off x="7082824" y="895351"/>
            <a:ext cx="1832576" cy="3733800"/>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72000" tIns="0" rIns="72000" bIns="0" rtlCol="0" anchor="t" anchorCtr="0"/>
          <a:lstStyle/>
          <a:p>
            <a:r>
              <a:rPr lang="en-US" b="1" dirty="0">
                <a:solidFill>
                  <a:schemeClr val="tx1"/>
                </a:solidFill>
              </a:rPr>
              <a:t>nlmixr</a:t>
            </a:r>
          </a:p>
          <a:p>
            <a:pPr>
              <a:spcBef>
                <a:spcPts val="600"/>
              </a:spcBef>
              <a:spcAft>
                <a:spcPts val="600"/>
              </a:spcAft>
            </a:pPr>
            <a:r>
              <a:rPr lang="de-CH" sz="1050" dirty="0">
                <a:solidFill>
                  <a:schemeClr val="tx1"/>
                </a:solidFill>
              </a:rPr>
              <a:t>VPC will be autmatically enabled with controller creation</a:t>
            </a:r>
          </a:p>
          <a:p>
            <a:pPr>
              <a:spcAft>
                <a:spcPts val="600"/>
              </a:spcAft>
            </a:pPr>
            <a:r>
              <a:rPr lang="en-US" sz="1050" dirty="0">
                <a:solidFill>
                  <a:srgbClr val="000000"/>
                </a:solidFill>
                <a:latin typeface="Consolas" panose="020B0609020204030204" pitchFamily="49" charset="0"/>
                <a:cs typeface="Consolas" panose="020B0609020204030204" pitchFamily="49" charset="0"/>
              </a:rPr>
              <a:t>ctr = </a:t>
            </a:r>
            <a:r>
              <a:rPr lang="en-US" sz="1050" b="1" dirty="0" err="1">
                <a:solidFill>
                  <a:srgbClr val="214A88"/>
                </a:solidFill>
                <a:latin typeface="Consolas" panose="020B0609020204030204" pitchFamily="49" charset="0"/>
                <a:cs typeface="Consolas" panose="020B0609020204030204" pitchFamily="49" charset="0"/>
              </a:rPr>
              <a:t>pmx_nlmixr</a:t>
            </a:r>
            <a:r>
              <a:rPr lang="en-US" sz="1050" dirty="0">
                <a:solidFill>
                  <a:srgbClr val="000000"/>
                </a:solidFill>
                <a:latin typeface="Consolas" panose="020B0609020204030204" pitchFamily="49" charset="0"/>
                <a:cs typeface="Consolas" panose="020B0609020204030204" pitchFamily="49" charset="0"/>
              </a:rPr>
              <a:t>(</a:t>
            </a:r>
            <a:r>
              <a:rPr lang="en-US" sz="1050" dirty="0">
                <a:solidFill>
                  <a:srgbClr val="214A88"/>
                </a:solidFill>
                <a:latin typeface="Consolas" panose="020B0609020204030204" pitchFamily="49" charset="0"/>
                <a:cs typeface="Consolas" panose="020B0609020204030204" pitchFamily="49" charset="0"/>
              </a:rPr>
              <a:t>fit = </a:t>
            </a:r>
            <a:r>
              <a:rPr lang="en-US" sz="1050" dirty="0">
                <a:solidFill>
                  <a:srgbClr val="000000"/>
                </a:solidFill>
                <a:latin typeface="Consolas" panose="020B0609020204030204" pitchFamily="49" charset="0"/>
                <a:cs typeface="Consolas" panose="020B0609020204030204" pitchFamily="49" charset="0"/>
              </a:rPr>
              <a:t>fit, </a:t>
            </a:r>
            <a:r>
              <a:rPr lang="en-US" sz="1050" dirty="0" err="1">
                <a:solidFill>
                  <a:srgbClr val="000000"/>
                </a:solidFill>
                <a:latin typeface="Consolas" panose="020B0609020204030204" pitchFamily="49" charset="0"/>
                <a:cs typeface="Consolas" panose="020B0609020204030204" pitchFamily="49" charset="0"/>
              </a:rPr>
              <a:t>vpc</a:t>
            </a:r>
            <a:r>
              <a:rPr lang="en-US" sz="1050" dirty="0">
                <a:solidFill>
                  <a:srgbClr val="000000"/>
                </a:solidFill>
                <a:latin typeface="Consolas" panose="020B0609020204030204" pitchFamily="49" charset="0"/>
                <a:cs typeface="Consolas" panose="020B0609020204030204" pitchFamily="49" charset="0"/>
              </a:rPr>
              <a:t> = </a:t>
            </a:r>
            <a:r>
              <a:rPr lang="en-US" sz="1050" dirty="0">
                <a:solidFill>
                  <a:srgbClr val="8F5A03"/>
                </a:solidFill>
                <a:latin typeface="Consolas" panose="020B0609020204030204" pitchFamily="49" charset="0"/>
                <a:cs typeface="Consolas" panose="020B0609020204030204" pitchFamily="49" charset="0"/>
              </a:rPr>
              <a:t>TRUE</a:t>
            </a:r>
            <a:r>
              <a:rPr lang="en-US" sz="1050" dirty="0">
                <a:solidFill>
                  <a:srgbClr val="000000"/>
                </a:solidFill>
                <a:latin typeface="Consolas" panose="020B0609020204030204" pitchFamily="49" charset="0"/>
                <a:cs typeface="Consolas" panose="020B0609020204030204" pitchFamily="49" charset="0"/>
              </a:rPr>
              <a:t>)</a:t>
            </a:r>
            <a:endParaRPr lang="de-CH" sz="1050" dirty="0">
              <a:solidFill>
                <a:schemeClr val="tx1"/>
              </a:solidFill>
            </a:endParaRPr>
          </a:p>
          <a:p>
            <a:endParaRPr lang="en-US" sz="1050" b="1" dirty="0">
              <a:solidFill>
                <a:schemeClr val="tx1"/>
              </a:solidFill>
            </a:endParaRPr>
          </a:p>
        </p:txBody>
      </p:sp>
    </p:spTree>
    <p:extLst>
      <p:ext uri="{BB962C8B-B14F-4D97-AF65-F5344CB8AC3E}">
        <p14:creationId xmlns:p14="http://schemas.microsoft.com/office/powerpoint/2010/main" val="1585656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1"/>
            <a:ext cx="8229600" cy="552450"/>
          </a:xfrm>
        </p:spPr>
        <p:txBody>
          <a:bodyPr/>
          <a:lstStyle/>
          <a:p>
            <a:r>
              <a:rPr lang="en-US"/>
              <a:t>How to customize VPC?</a:t>
            </a:r>
          </a:p>
        </p:txBody>
      </p:sp>
      <p:sp>
        <p:nvSpPr>
          <p:cNvPr id="3" name="Footer Placeholder 2"/>
          <p:cNvSpPr>
            <a:spLocks noGrp="1"/>
          </p:cNvSpPr>
          <p:nvPr>
            <p:ph type="ftr" sz="quarter" idx="10"/>
          </p:nvPr>
        </p:nvSpPr>
        <p:spPr/>
        <p:txBody>
          <a:bodyPr/>
          <a:lstStyle/>
          <a:p>
            <a:r>
              <a:rPr lang="pt-BR"/>
              <a:t>ggPMX</a:t>
            </a:r>
            <a:endParaRPr lang="en-US"/>
          </a:p>
        </p:txBody>
      </p:sp>
      <p:sp>
        <p:nvSpPr>
          <p:cNvPr id="4" name="Slide Number Placeholder 3"/>
          <p:cNvSpPr>
            <a:spLocks noGrp="1"/>
          </p:cNvSpPr>
          <p:nvPr>
            <p:ph type="sldNum" sz="quarter" idx="11"/>
          </p:nvPr>
        </p:nvSpPr>
        <p:spPr/>
        <p:txBody>
          <a:bodyPr/>
          <a:lstStyle/>
          <a:p>
            <a:fld id="{47547CF9-5B10-D24F-A8D7-45A9778164F7}" type="slidenum">
              <a:rPr lang="uk-UA" smtClean="0"/>
              <a:pPr/>
              <a:t>38</a:t>
            </a:fld>
            <a:endParaRPr lang="uk-UA"/>
          </a:p>
        </p:txBody>
      </p:sp>
      <p:sp>
        <p:nvSpPr>
          <p:cNvPr id="7" name="Rectangle 6"/>
          <p:cNvSpPr/>
          <p:nvPr/>
        </p:nvSpPr>
        <p:spPr>
          <a:xfrm>
            <a:off x="433768" y="1123951"/>
            <a:ext cx="5082000" cy="3581399"/>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spcAft>
                <a:spcPts val="600"/>
              </a:spcAft>
            </a:pPr>
            <a:r>
              <a:rPr lang="en-US" sz="1000">
                <a:solidFill>
                  <a:schemeClr val="tx1"/>
                </a:solidFill>
              </a:rPr>
              <a:t>Sometimes, calling the standard </a:t>
            </a:r>
            <a:r>
              <a:rPr lang="en-US" sz="1000" err="1">
                <a:solidFill>
                  <a:schemeClr val="tx1"/>
                </a:solidFill>
              </a:rPr>
              <a:t>vpc</a:t>
            </a:r>
            <a:r>
              <a:rPr lang="en-US" sz="1000">
                <a:solidFill>
                  <a:schemeClr val="tx1"/>
                </a:solidFill>
              </a:rPr>
              <a:t> function will not result in a usable </a:t>
            </a:r>
            <a:r>
              <a:rPr lang="en-US" sz="1000" err="1">
                <a:solidFill>
                  <a:schemeClr val="tx1"/>
                </a:solidFill>
              </a:rPr>
              <a:t>vpc</a:t>
            </a:r>
            <a:r>
              <a:rPr lang="en-US" sz="1000">
                <a:solidFill>
                  <a:schemeClr val="tx1"/>
                </a:solidFill>
              </a:rPr>
              <a:t>-plot.</a:t>
            </a:r>
          </a:p>
          <a:p>
            <a:pPr algn="just">
              <a:spcAft>
                <a:spcPts val="600"/>
              </a:spcAft>
            </a:pPr>
            <a:r>
              <a:rPr lang="en-US" sz="1000" b="1">
                <a:solidFill>
                  <a:schemeClr val="accent1">
                    <a:lumMod val="75000"/>
                  </a:schemeClr>
                </a:solidFill>
                <a:latin typeface="Consolas" panose="020B0609020204030204" pitchFamily="49" charset="0"/>
                <a:cs typeface="Consolas" panose="020B0609020204030204" pitchFamily="49" charset="0"/>
              </a:rPr>
              <a:t>	</a:t>
            </a:r>
            <a:r>
              <a:rPr lang="en-US" sz="1000" b="1" err="1">
                <a:solidFill>
                  <a:schemeClr val="accent1">
                    <a:lumMod val="75000"/>
                  </a:schemeClr>
                </a:solidFill>
                <a:latin typeface="Consolas" panose="020B0609020204030204" pitchFamily="49" charset="0"/>
                <a:cs typeface="Consolas" panose="020B0609020204030204" pitchFamily="49" charset="0"/>
              </a:rPr>
              <a:t>ctr</a:t>
            </a:r>
            <a:r>
              <a:rPr lang="en-US" sz="1000" b="1">
                <a:solidFill>
                  <a:schemeClr val="accent1">
                    <a:lumMod val="75000"/>
                  </a:schemeClr>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pmx_plot_vpc</a:t>
            </a:r>
            <a:r>
              <a:rPr lang="en-US" sz="1000">
                <a:solidFill>
                  <a:schemeClr val="tx1"/>
                </a:solidFill>
                <a:latin typeface="Consolas" panose="020B0609020204030204" pitchFamily="49" charset="0"/>
                <a:cs typeface="Consolas" panose="020B0609020204030204" pitchFamily="49" charset="0"/>
              </a:rPr>
              <a:t>()</a:t>
            </a:r>
          </a:p>
          <a:p>
            <a:pPr algn="just">
              <a:spcAft>
                <a:spcPts val="600"/>
              </a:spcAft>
            </a:pPr>
            <a:endParaRPr lang="de-CH" sz="1000">
              <a:solidFill>
                <a:schemeClr val="tx1"/>
              </a:solidFill>
              <a:cs typeface="Consolas" panose="020B0609020204030204" pitchFamily="49" charset="0"/>
            </a:endParaRPr>
          </a:p>
          <a:p>
            <a:pPr algn="just">
              <a:spcAft>
                <a:spcPts val="600"/>
              </a:spcAft>
            </a:pPr>
            <a:endParaRPr lang="de-CH" sz="1000">
              <a:solidFill>
                <a:schemeClr val="tx1"/>
              </a:solidFill>
              <a:cs typeface="Consolas" panose="020B0609020204030204" pitchFamily="49" charset="0"/>
            </a:endParaRPr>
          </a:p>
          <a:p>
            <a:pPr algn="just">
              <a:spcAft>
                <a:spcPts val="600"/>
              </a:spcAft>
            </a:pPr>
            <a:r>
              <a:rPr lang="de-CH" sz="1000" err="1">
                <a:solidFill>
                  <a:schemeClr val="tx1"/>
                </a:solidFill>
                <a:cs typeface="Consolas" panose="020B0609020204030204" pitchFamily="49" charset="0"/>
              </a:rPr>
              <a:t>Using</a:t>
            </a:r>
            <a:r>
              <a:rPr lang="de-CH" sz="1000">
                <a:solidFill>
                  <a:schemeClr val="tx1"/>
                </a:solidFill>
                <a:cs typeface="Consolas" panose="020B0609020204030204" pitchFamily="49" charset="0"/>
              </a:rPr>
              <a:t> different style </a:t>
            </a:r>
            <a:r>
              <a:rPr lang="de-CH" sz="1000" err="1">
                <a:solidFill>
                  <a:schemeClr val="tx1"/>
                </a:solidFill>
                <a:cs typeface="Consolas" panose="020B0609020204030204" pitchFamily="49" charset="0"/>
              </a:rPr>
              <a:t>of</a:t>
            </a:r>
            <a:r>
              <a:rPr lang="de-CH" sz="1000">
                <a:solidFill>
                  <a:schemeClr val="tx1"/>
                </a:solidFill>
                <a:cs typeface="Consolas" panose="020B0609020204030204" pitchFamily="49" charset="0"/>
              </a:rPr>
              <a:t> </a:t>
            </a:r>
            <a:r>
              <a:rPr lang="de-CH" sz="1000" err="1">
                <a:solidFill>
                  <a:schemeClr val="tx1"/>
                </a:solidFill>
                <a:cs typeface="Consolas" panose="020B0609020204030204" pitchFamily="49" charset="0"/>
              </a:rPr>
              <a:t>binning</a:t>
            </a:r>
            <a:r>
              <a:rPr lang="de-CH" sz="1000">
                <a:solidFill>
                  <a:schemeClr val="tx1"/>
                </a:solidFill>
                <a:cs typeface="Consolas" panose="020B0609020204030204" pitchFamily="49" charset="0"/>
              </a:rPr>
              <a:t> </a:t>
            </a:r>
            <a:r>
              <a:rPr lang="de-CH" sz="1000" err="1">
                <a:solidFill>
                  <a:schemeClr val="tx1"/>
                </a:solidFill>
                <a:cs typeface="Consolas" panose="020B0609020204030204" pitchFamily="49" charset="0"/>
              </a:rPr>
              <a:t>might</a:t>
            </a:r>
            <a:r>
              <a:rPr lang="de-CH" sz="1000">
                <a:solidFill>
                  <a:schemeClr val="tx1"/>
                </a:solidFill>
                <a:cs typeface="Consolas" panose="020B0609020204030204" pitchFamily="49" charset="0"/>
              </a:rPr>
              <a:t> </a:t>
            </a:r>
            <a:r>
              <a:rPr lang="de-CH" sz="1000" err="1">
                <a:solidFill>
                  <a:schemeClr val="tx1"/>
                </a:solidFill>
                <a:cs typeface="Consolas" panose="020B0609020204030204" pitchFamily="49" charset="0"/>
              </a:rPr>
              <a:t>result</a:t>
            </a:r>
            <a:r>
              <a:rPr lang="de-CH" sz="1000">
                <a:solidFill>
                  <a:schemeClr val="tx1"/>
                </a:solidFill>
                <a:cs typeface="Consolas" panose="020B0609020204030204" pitchFamily="49" charset="0"/>
              </a:rPr>
              <a:t> in </a:t>
            </a:r>
            <a:r>
              <a:rPr lang="de-CH" sz="1000" err="1">
                <a:solidFill>
                  <a:schemeClr val="tx1"/>
                </a:solidFill>
                <a:cs typeface="Consolas" panose="020B0609020204030204" pitchFamily="49" charset="0"/>
              </a:rPr>
              <a:t>better</a:t>
            </a:r>
            <a:r>
              <a:rPr lang="de-CH" sz="1000">
                <a:solidFill>
                  <a:schemeClr val="tx1"/>
                </a:solidFill>
                <a:cs typeface="Consolas" panose="020B0609020204030204" pitchFamily="49" charset="0"/>
              </a:rPr>
              <a:t> </a:t>
            </a:r>
            <a:r>
              <a:rPr lang="de-CH" sz="1000" err="1">
                <a:solidFill>
                  <a:schemeClr val="tx1"/>
                </a:solidFill>
                <a:cs typeface="Consolas" panose="020B0609020204030204" pitchFamily="49" charset="0"/>
              </a:rPr>
              <a:t>plots</a:t>
            </a:r>
            <a:r>
              <a:rPr lang="de-CH" sz="1000">
                <a:solidFill>
                  <a:schemeClr val="tx1"/>
                </a:solidFill>
                <a:cs typeface="Consolas" panose="020B0609020204030204" pitchFamily="49" charset="0"/>
              </a:rPr>
              <a:t>. </a:t>
            </a:r>
            <a:r>
              <a:rPr lang="en-US" sz="1000">
                <a:solidFill>
                  <a:schemeClr val="tx1"/>
                </a:solidFill>
              </a:rPr>
              <a:t>Many styles are available: "fixed", "</a:t>
            </a:r>
            <a:r>
              <a:rPr lang="en-US" sz="1000" err="1">
                <a:solidFill>
                  <a:schemeClr val="tx1"/>
                </a:solidFill>
              </a:rPr>
              <a:t>sd</a:t>
            </a:r>
            <a:r>
              <a:rPr lang="en-US" sz="1000">
                <a:solidFill>
                  <a:schemeClr val="tx1"/>
                </a:solidFill>
              </a:rPr>
              <a:t>", "equal", "pretty", "quantile", "</a:t>
            </a:r>
            <a:r>
              <a:rPr lang="en-US" sz="1000" err="1">
                <a:solidFill>
                  <a:schemeClr val="tx1"/>
                </a:solidFill>
              </a:rPr>
              <a:t>kmeans</a:t>
            </a:r>
            <a:r>
              <a:rPr lang="en-US" sz="1000">
                <a:solidFill>
                  <a:schemeClr val="tx1"/>
                </a:solidFill>
              </a:rPr>
              <a:t>", "</a:t>
            </a:r>
            <a:r>
              <a:rPr lang="en-US" sz="1000" err="1">
                <a:solidFill>
                  <a:schemeClr val="tx1"/>
                </a:solidFill>
              </a:rPr>
              <a:t>hclust</a:t>
            </a:r>
            <a:r>
              <a:rPr lang="en-US" sz="1000">
                <a:solidFill>
                  <a:schemeClr val="tx1"/>
                </a:solidFill>
              </a:rPr>
              <a:t>" or "</a:t>
            </a:r>
            <a:r>
              <a:rPr lang="en-US" sz="1000" err="1">
                <a:solidFill>
                  <a:schemeClr val="tx1"/>
                </a:solidFill>
              </a:rPr>
              <a:t>jenks</a:t>
            </a:r>
            <a:r>
              <a:rPr lang="en-US" sz="1000">
                <a:solidFill>
                  <a:schemeClr val="tx1"/>
                </a:solidFill>
              </a:rPr>
              <a:t>“. </a:t>
            </a:r>
          </a:p>
          <a:p>
            <a:pPr marL="266700" algn="just"/>
            <a:endParaRPr lang="en-US" sz="1000" b="1">
              <a:solidFill>
                <a:schemeClr val="accent1">
                  <a:lumMod val="75000"/>
                </a:schemeClr>
              </a:solidFill>
              <a:latin typeface="Consolas" panose="020B0609020204030204" pitchFamily="49" charset="0"/>
            </a:endParaRPr>
          </a:p>
          <a:p>
            <a:pPr marL="266700" algn="just"/>
            <a:endParaRPr lang="de-CH" sz="1000">
              <a:solidFill>
                <a:schemeClr val="tx1"/>
              </a:solidFill>
              <a:latin typeface="Consolas" panose="020B0609020204030204" pitchFamily="49" charset="0"/>
            </a:endParaRPr>
          </a:p>
          <a:p>
            <a:pPr algn="just"/>
            <a:endParaRPr lang="en-US" sz="1000">
              <a:solidFill>
                <a:schemeClr val="tx1"/>
              </a:solidFill>
            </a:endParaRPr>
          </a:p>
          <a:p>
            <a:pPr algn="just"/>
            <a:endParaRPr lang="en-US" sz="1000">
              <a:solidFill>
                <a:schemeClr val="tx1"/>
              </a:solidFill>
            </a:endParaRPr>
          </a:p>
          <a:p>
            <a:pPr algn="just"/>
            <a:endParaRPr lang="en-US" sz="1000">
              <a:solidFill>
                <a:schemeClr val="tx1"/>
              </a:solidFill>
            </a:endParaRPr>
          </a:p>
          <a:p>
            <a:pPr algn="just"/>
            <a:endParaRPr lang="en-US" sz="1000">
              <a:solidFill>
                <a:schemeClr val="tx1"/>
              </a:solidFill>
            </a:endParaRPr>
          </a:p>
          <a:p>
            <a:pPr algn="just"/>
            <a:r>
              <a:rPr lang="en-US" sz="1000">
                <a:solidFill>
                  <a:schemeClr val="tx1"/>
                </a:solidFill>
              </a:rPr>
              <a:t>Sometimes, it is helpful to stratify according to a covariate. Furthermore, it is possible to set the scales on the y- and x-axis free.</a:t>
            </a:r>
            <a:endParaRPr lang="en-US" sz="1000">
              <a:solidFill>
                <a:schemeClr val="tx1"/>
              </a:solidFill>
              <a:latin typeface="Arial" panose="020B0604020202020204" pitchFamily="34" charset="0"/>
            </a:endParaRPr>
          </a:p>
        </p:txBody>
      </p:sp>
      <p:sp>
        <p:nvSpPr>
          <p:cNvPr id="8" name="Round Same Side Corner Rectangle 7"/>
          <p:cNvSpPr/>
          <p:nvPr/>
        </p:nvSpPr>
        <p:spPr>
          <a:xfrm>
            <a:off x="433768" y="895351"/>
            <a:ext cx="5082000" cy="237600"/>
          </a:xfrm>
          <a:prstGeom prst="round2Same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938" lvl="1" algn="ctr"/>
            <a:r>
              <a:rPr lang="en-US" sz="1200" b="1">
                <a:solidFill>
                  <a:schemeClr val="bg1"/>
                </a:solidFill>
                <a:latin typeface="Source Sans Pro"/>
                <a:ea typeface="Source Sans Pro"/>
                <a:cs typeface="Source Sans Pro"/>
                <a:sym typeface="Source Sans Pro"/>
              </a:rPr>
              <a:t>VPC Plot Customization Help</a:t>
            </a:r>
          </a:p>
        </p:txBody>
      </p:sp>
      <p:pic>
        <p:nvPicPr>
          <p:cNvPr id="9" name="Picture 8"/>
          <p:cNvPicPr>
            <a:picLocks noChangeAspect="1"/>
          </p:cNvPicPr>
          <p:nvPr/>
        </p:nvPicPr>
        <p:blipFill>
          <a:blip r:embed="rId3"/>
          <a:stretch>
            <a:fillRect/>
          </a:stretch>
        </p:blipFill>
        <p:spPr>
          <a:xfrm>
            <a:off x="6096000" y="202759"/>
            <a:ext cx="2667000" cy="1592185"/>
          </a:xfrm>
          <a:prstGeom prst="rect">
            <a:avLst/>
          </a:prstGeom>
        </p:spPr>
      </p:pic>
      <p:sp>
        <p:nvSpPr>
          <p:cNvPr id="10" name="Rectangle 9"/>
          <p:cNvSpPr/>
          <p:nvPr/>
        </p:nvSpPr>
        <p:spPr>
          <a:xfrm>
            <a:off x="926893" y="2435329"/>
            <a:ext cx="4095750" cy="246221"/>
          </a:xfrm>
          <a:prstGeom prst="rect">
            <a:avLst/>
          </a:prstGeom>
        </p:spPr>
        <p:txBody>
          <a:bodyPr wrap="square">
            <a:spAutoFit/>
          </a:bodyPr>
          <a:lstStyle/>
          <a:p>
            <a:pPr algn="just">
              <a:spcAft>
                <a:spcPts val="600"/>
              </a:spcAft>
            </a:pPr>
            <a:r>
              <a:rPr lang="en-US" sz="1000" b="1" err="1">
                <a:solidFill>
                  <a:schemeClr val="accent1">
                    <a:lumMod val="75000"/>
                  </a:schemeClr>
                </a:solidFill>
                <a:latin typeface="Consolas" panose="020B0609020204030204" pitchFamily="49" charset="0"/>
                <a:cs typeface="Consolas" panose="020B0609020204030204" pitchFamily="49" charset="0"/>
              </a:rPr>
              <a:t>ctr</a:t>
            </a:r>
            <a:r>
              <a:rPr lang="en-US" sz="1000" b="1">
                <a:solidFill>
                  <a:schemeClr val="accent1">
                    <a:lumMod val="75000"/>
                  </a:schemeClr>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pmx_plot_vpc</a:t>
            </a:r>
            <a:r>
              <a:rPr lang="en-US" sz="1000">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bin = </a:t>
            </a:r>
            <a:r>
              <a:rPr lang="en-US" sz="1000" b="1" err="1">
                <a:solidFill>
                  <a:schemeClr val="accent1">
                    <a:lumMod val="75000"/>
                  </a:schemeClr>
                </a:solidFill>
                <a:latin typeface="Consolas" panose="020B0609020204030204" pitchFamily="49" charset="0"/>
                <a:cs typeface="Consolas" panose="020B0609020204030204" pitchFamily="49" charset="0"/>
              </a:rPr>
              <a:t>pmx_vpc_bin</a:t>
            </a:r>
            <a:r>
              <a:rPr lang="en-US" sz="1000">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style</a:t>
            </a:r>
            <a:r>
              <a:rPr lang="en-US" sz="1000">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"equal"</a:t>
            </a:r>
            <a:r>
              <a:rPr lang="en-US" sz="1000">
                <a:latin typeface="Consolas" panose="020B0609020204030204" pitchFamily="49" charset="0"/>
                <a:cs typeface="Consolas" panose="020B0609020204030204" pitchFamily="49" charset="0"/>
              </a:rPr>
              <a:t>))</a:t>
            </a:r>
          </a:p>
        </p:txBody>
      </p:sp>
      <p:pic>
        <p:nvPicPr>
          <p:cNvPr id="11" name="Picture 10"/>
          <p:cNvPicPr>
            <a:picLocks noChangeAspect="1"/>
          </p:cNvPicPr>
          <p:nvPr/>
        </p:nvPicPr>
        <p:blipFill>
          <a:blip r:embed="rId4"/>
          <a:stretch>
            <a:fillRect/>
          </a:stretch>
        </p:blipFill>
        <p:spPr>
          <a:xfrm>
            <a:off x="6096000" y="1763384"/>
            <a:ext cx="2668870" cy="1727130"/>
          </a:xfrm>
          <a:prstGeom prst="rect">
            <a:avLst/>
          </a:prstGeom>
        </p:spPr>
      </p:pic>
      <p:sp>
        <p:nvSpPr>
          <p:cNvPr id="12" name="Rectangle 11"/>
          <p:cNvSpPr/>
          <p:nvPr/>
        </p:nvSpPr>
        <p:spPr>
          <a:xfrm>
            <a:off x="838200" y="3783873"/>
            <a:ext cx="4095750" cy="553998"/>
          </a:xfrm>
          <a:prstGeom prst="rect">
            <a:avLst/>
          </a:prstGeom>
        </p:spPr>
        <p:txBody>
          <a:bodyPr wrap="square">
            <a:spAutoFit/>
          </a:bodyPr>
          <a:lstStyle/>
          <a:p>
            <a:r>
              <a:rPr lang="en-US" sz="1000" b="1" err="1">
                <a:solidFill>
                  <a:schemeClr val="accent1">
                    <a:lumMod val="75000"/>
                  </a:schemeClr>
                </a:solidFill>
                <a:latin typeface="Consolas" panose="020B0609020204030204" pitchFamily="49" charset="0"/>
                <a:cs typeface="Consolas" panose="020B0609020204030204" pitchFamily="49" charset="0"/>
              </a:rPr>
              <a:t>ctr</a:t>
            </a:r>
            <a:r>
              <a:rPr lang="en-US" sz="1000" b="1">
                <a:solidFill>
                  <a:schemeClr val="accent1">
                    <a:lumMod val="75000"/>
                  </a:schemeClr>
                </a:solidFill>
                <a:latin typeface="Consolas" panose="020B0609020204030204" pitchFamily="49" charset="0"/>
                <a:cs typeface="Consolas" panose="020B0609020204030204" pitchFamily="49" charset="0"/>
              </a:rPr>
              <a:t> %&gt;% </a:t>
            </a:r>
            <a:r>
              <a:rPr lang="en-US" sz="1000" b="1" err="1">
                <a:solidFill>
                  <a:schemeClr val="accent1">
                    <a:lumMod val="75000"/>
                  </a:schemeClr>
                </a:solidFill>
                <a:latin typeface="Consolas" panose="020B0609020204030204" pitchFamily="49" charset="0"/>
                <a:cs typeface="Consolas" panose="020B0609020204030204" pitchFamily="49" charset="0"/>
              </a:rPr>
              <a:t>pmx_plot_vpc</a:t>
            </a:r>
            <a:r>
              <a:rPr lang="en-US" sz="1000">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bin = </a:t>
            </a:r>
            <a:r>
              <a:rPr lang="en-US" sz="1000" b="1" err="1">
                <a:solidFill>
                  <a:schemeClr val="accent1">
                    <a:lumMod val="75000"/>
                  </a:schemeClr>
                </a:solidFill>
                <a:latin typeface="Consolas" panose="020B0609020204030204" pitchFamily="49" charset="0"/>
                <a:cs typeface="Consolas" panose="020B0609020204030204" pitchFamily="49" charset="0"/>
              </a:rPr>
              <a:t>pmx_vpc_bin</a:t>
            </a:r>
            <a:r>
              <a:rPr lang="en-US" sz="1000">
                <a:latin typeface="Consolas" panose="020B0609020204030204" pitchFamily="49" charset="0"/>
                <a:cs typeface="Consolas" panose="020B0609020204030204" pitchFamily="49" charset="0"/>
              </a:rPr>
              <a:t>(</a:t>
            </a:r>
            <a:r>
              <a:rPr lang="en-US" sz="1000">
                <a:solidFill>
                  <a:schemeClr val="accent1">
                    <a:lumMod val="75000"/>
                  </a:schemeClr>
                </a:solidFill>
                <a:latin typeface="Consolas" panose="020B0609020204030204" pitchFamily="49" charset="0"/>
                <a:cs typeface="Consolas" panose="020B0609020204030204" pitchFamily="49" charset="0"/>
              </a:rPr>
              <a:t>style</a:t>
            </a:r>
            <a:r>
              <a:rPr lang="en-US" sz="1000">
                <a:latin typeface="Consolas" panose="020B0609020204030204" pitchFamily="49" charset="0"/>
                <a:cs typeface="Consolas" panose="020B0609020204030204" pitchFamily="49" charset="0"/>
              </a:rPr>
              <a:t> = </a:t>
            </a:r>
            <a:r>
              <a:rPr lang="en-US" sz="1000">
                <a:solidFill>
                  <a:srgbClr val="4F9A05"/>
                </a:solidFill>
                <a:latin typeface="Consolas" panose="020B0609020204030204" pitchFamily="49" charset="0"/>
                <a:cs typeface="Consolas" panose="020B0609020204030204" pitchFamily="49" charset="0"/>
              </a:rPr>
              <a:t>"equal"</a:t>
            </a:r>
            <a:r>
              <a:rPr lang="en-US" sz="1000">
                <a:latin typeface="Consolas" panose="020B0609020204030204" pitchFamily="49" charset="0"/>
                <a:cs typeface="Consolas" panose="020B0609020204030204" pitchFamily="49" charset="0"/>
              </a:rPr>
              <a:t>),</a:t>
            </a:r>
          </a:p>
          <a:p>
            <a:r>
              <a:rPr lang="de-CH" sz="1000" kern="0">
                <a:solidFill>
                  <a:srgbClr val="214A88"/>
                </a:solidFill>
                <a:latin typeface="Consolas" panose="020B0609020204030204" pitchFamily="49" charset="0"/>
                <a:cs typeface="Consolas" panose="020B0609020204030204" pitchFamily="49" charset="0"/>
              </a:rPr>
              <a:t>	</a:t>
            </a:r>
            <a:r>
              <a:rPr lang="de-CH" sz="1000" kern="0" err="1">
                <a:solidFill>
                  <a:srgbClr val="214A88"/>
                </a:solidFill>
                <a:latin typeface="Consolas" panose="020B0609020204030204" pitchFamily="49" charset="0"/>
                <a:cs typeface="Consolas" panose="020B0609020204030204" pitchFamily="49" charset="0"/>
              </a:rPr>
              <a:t>strat.facet</a:t>
            </a:r>
            <a:r>
              <a:rPr lang="de-CH" sz="1000" kern="0">
                <a:solidFill>
                  <a:srgbClr val="214A88"/>
                </a:solidFill>
                <a:latin typeface="Consolas" panose="020B0609020204030204" pitchFamily="49" charset="0"/>
                <a:cs typeface="Consolas" panose="020B0609020204030204" pitchFamily="49" charset="0"/>
              </a:rPr>
              <a:t> </a:t>
            </a:r>
            <a:r>
              <a:rPr lang="de-CH" sz="1000" kern="0">
                <a:latin typeface="Consolas" panose="020B0609020204030204" pitchFamily="49" charset="0"/>
                <a:cs typeface="Consolas" panose="020B0609020204030204" pitchFamily="49" charset="0"/>
              </a:rPr>
              <a:t>=</a:t>
            </a:r>
            <a:r>
              <a:rPr lang="de-CH" sz="1000" kern="0">
                <a:solidFill>
                  <a:srgbClr val="214A88"/>
                </a:solidFill>
                <a:latin typeface="Consolas" panose="020B0609020204030204" pitchFamily="49" charset="0"/>
                <a:cs typeface="Consolas" panose="020B0609020204030204" pitchFamily="49" charset="0"/>
              </a:rPr>
              <a:t> </a:t>
            </a:r>
            <a:r>
              <a:rPr lang="en-US" sz="1000">
                <a:solidFill>
                  <a:srgbClr val="4F9A05"/>
                </a:solidFill>
                <a:latin typeface="Consolas" panose="020B0609020204030204" pitchFamily="49" charset="0"/>
                <a:cs typeface="Consolas" panose="020B0609020204030204" pitchFamily="49" charset="0"/>
              </a:rPr>
              <a:t>"</a:t>
            </a:r>
            <a:r>
              <a:rPr lang="en-US" sz="1000" kern="0">
                <a:solidFill>
                  <a:srgbClr val="4F9A05"/>
                </a:solidFill>
                <a:latin typeface="Consolas" panose="020B0609020204030204" pitchFamily="49" charset="0"/>
                <a:cs typeface="Consolas" panose="020B0609020204030204" pitchFamily="49" charset="0"/>
              </a:rPr>
              <a:t>DOSE</a:t>
            </a:r>
            <a:r>
              <a:rPr lang="en-US" sz="1000">
                <a:solidFill>
                  <a:srgbClr val="4F9A05"/>
                </a:solidFill>
                <a:latin typeface="Consolas" panose="020B0609020204030204" pitchFamily="49" charset="0"/>
                <a:cs typeface="Consolas" panose="020B0609020204030204" pitchFamily="49" charset="0"/>
              </a:rPr>
              <a:t>"</a:t>
            </a:r>
            <a:r>
              <a:rPr lang="en-US" sz="1000">
                <a:latin typeface="Consolas" panose="020B0609020204030204" pitchFamily="49" charset="0"/>
                <a:cs typeface="Consolas" panose="020B0609020204030204" pitchFamily="49" charset="0"/>
              </a:rPr>
              <a:t>,</a:t>
            </a:r>
          </a:p>
          <a:p>
            <a:r>
              <a:rPr lang="en-US" sz="1000" kern="0">
                <a:solidFill>
                  <a:srgbClr val="214A88"/>
                </a:solidFill>
                <a:latin typeface="Consolas" panose="020B0609020204030204" pitchFamily="49" charset="0"/>
                <a:cs typeface="Consolas" panose="020B0609020204030204" pitchFamily="49" charset="0"/>
              </a:rPr>
              <a:t>	facets = </a:t>
            </a:r>
            <a:r>
              <a:rPr lang="en-US" sz="1000" kern="0">
                <a:latin typeface="Consolas" panose="020B0609020204030204" pitchFamily="49" charset="0"/>
                <a:cs typeface="Consolas" panose="020B0609020204030204" pitchFamily="49" charset="0"/>
              </a:rPr>
              <a:t>list(scales = </a:t>
            </a:r>
            <a:r>
              <a:rPr lang="en-US" sz="1000">
                <a:solidFill>
                  <a:srgbClr val="4F9A05"/>
                </a:solidFill>
                <a:latin typeface="Consolas" panose="020B0609020204030204" pitchFamily="49" charset="0"/>
                <a:cs typeface="Consolas" panose="020B0609020204030204" pitchFamily="49" charset="0"/>
              </a:rPr>
              <a:t>"</a:t>
            </a:r>
            <a:r>
              <a:rPr lang="en-US" sz="1000" kern="0">
                <a:solidFill>
                  <a:srgbClr val="4F9A05"/>
                </a:solidFill>
                <a:latin typeface="Consolas" panose="020B0609020204030204" pitchFamily="49" charset="0"/>
                <a:cs typeface="Consolas" panose="020B0609020204030204" pitchFamily="49" charset="0"/>
              </a:rPr>
              <a:t>free</a:t>
            </a:r>
            <a:r>
              <a:rPr lang="en-US" sz="1000">
                <a:solidFill>
                  <a:srgbClr val="4F9A05"/>
                </a:solidFill>
                <a:latin typeface="Consolas" panose="020B0609020204030204" pitchFamily="49" charset="0"/>
                <a:cs typeface="Consolas" panose="020B0609020204030204" pitchFamily="49" charset="0"/>
              </a:rPr>
              <a:t>"</a:t>
            </a:r>
            <a:r>
              <a:rPr lang="en-US" sz="1000" kern="0">
                <a:solidFill>
                  <a:srgbClr val="000000"/>
                </a:solidFill>
                <a:latin typeface="Consolas" panose="020B0609020204030204" pitchFamily="49" charset="0"/>
                <a:cs typeface="Consolas" panose="020B0609020204030204" pitchFamily="49" charset="0"/>
              </a:rPr>
              <a:t>)</a:t>
            </a:r>
            <a:r>
              <a:rPr lang="en-US" sz="1000">
                <a:latin typeface="Consolas" panose="020B0609020204030204" pitchFamily="49" charset="0"/>
                <a:cs typeface="Consolas" panose="020B0609020204030204" pitchFamily="49" charset="0"/>
              </a:rPr>
              <a:t>)</a:t>
            </a:r>
          </a:p>
        </p:txBody>
      </p:sp>
      <p:pic>
        <p:nvPicPr>
          <p:cNvPr id="13" name="Picture 12"/>
          <p:cNvPicPr>
            <a:picLocks noChangeAspect="1"/>
          </p:cNvPicPr>
          <p:nvPr/>
        </p:nvPicPr>
        <p:blipFill>
          <a:blip r:embed="rId5"/>
          <a:stretch>
            <a:fillRect/>
          </a:stretch>
        </p:blipFill>
        <p:spPr>
          <a:xfrm>
            <a:off x="6096000" y="3345844"/>
            <a:ext cx="2692814" cy="1768415"/>
          </a:xfrm>
          <a:prstGeom prst="rect">
            <a:avLst/>
          </a:prstGeom>
        </p:spPr>
      </p:pic>
    </p:spTree>
    <p:extLst>
      <p:ext uri="{BB962C8B-B14F-4D97-AF65-F5344CB8AC3E}">
        <p14:creationId xmlns:p14="http://schemas.microsoft.com/office/powerpoint/2010/main" val="1586449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800"/>
              <a:t>List of Diagnostic Plots</a:t>
            </a:r>
            <a:br>
              <a:rPr lang="en-US" sz="2800"/>
            </a:br>
            <a:endParaRPr lang="en-US" sz="1600" i="1">
              <a:latin typeface="+mn-lt"/>
            </a:endParaRPr>
          </a:p>
        </p:txBody>
      </p:sp>
      <p:graphicFrame>
        <p:nvGraphicFramePr>
          <p:cNvPr id="5" name="Table 4"/>
          <p:cNvGraphicFramePr>
            <a:graphicFrameLocks noGrp="1"/>
          </p:cNvGraphicFramePr>
          <p:nvPr>
            <p:extLst>
              <p:ext uri="{D42A27DB-BD31-4B8C-83A1-F6EECF244321}">
                <p14:modId xmlns:p14="http://schemas.microsoft.com/office/powerpoint/2010/main" val="2951779382"/>
              </p:ext>
            </p:extLst>
          </p:nvPr>
        </p:nvGraphicFramePr>
        <p:xfrm>
          <a:off x="457200" y="1054244"/>
          <a:ext cx="8229600" cy="3346306"/>
        </p:xfrm>
        <a:graphic>
          <a:graphicData uri="http://schemas.openxmlformats.org/drawingml/2006/table">
            <a:tbl>
              <a:tblPr>
                <a:tableStyleId>{3B4B98B0-60AC-42C2-AFA5-B58CD77FA1E5}</a:tableStyleId>
              </a:tblPr>
              <a:tblGrid>
                <a:gridCol w="1267304">
                  <a:extLst>
                    <a:ext uri="{9D8B030D-6E8A-4147-A177-3AD203B41FA5}">
                      <a16:colId xmlns:a16="http://schemas.microsoft.com/office/drawing/2014/main" val="3074862411"/>
                    </a:ext>
                  </a:extLst>
                </a:gridCol>
                <a:gridCol w="6421007">
                  <a:extLst>
                    <a:ext uri="{9D8B030D-6E8A-4147-A177-3AD203B41FA5}">
                      <a16:colId xmlns:a16="http://schemas.microsoft.com/office/drawing/2014/main" val="4284234530"/>
                    </a:ext>
                  </a:extLst>
                </a:gridCol>
                <a:gridCol w="541289">
                  <a:extLst>
                    <a:ext uri="{9D8B030D-6E8A-4147-A177-3AD203B41FA5}">
                      <a16:colId xmlns:a16="http://schemas.microsoft.com/office/drawing/2014/main" val="2866000014"/>
                    </a:ext>
                  </a:extLst>
                </a:gridCol>
              </a:tblGrid>
              <a:tr h="432559">
                <a:tc>
                  <a:txBody>
                    <a:bodyPr/>
                    <a:lstStyle/>
                    <a:p>
                      <a:pPr marL="0" marR="0">
                        <a:spcBef>
                          <a:spcPts val="200"/>
                        </a:spcBef>
                        <a:spcAft>
                          <a:spcPts val="100"/>
                        </a:spcAft>
                        <a:tabLst>
                          <a:tab pos="180340" algn="l"/>
                        </a:tabLst>
                      </a:pPr>
                      <a:r>
                        <a:rPr lang="en-US" sz="1100">
                          <a:effectLst/>
                          <a:latin typeface="+mn-lt"/>
                        </a:rPr>
                        <a:t>Section of </a:t>
                      </a:r>
                    </a:p>
                    <a:p>
                      <a:pPr marL="0" marR="0">
                        <a:spcBef>
                          <a:spcPts val="200"/>
                        </a:spcBef>
                        <a:spcAft>
                          <a:spcPts val="100"/>
                        </a:spcAft>
                        <a:tabLst>
                          <a:tab pos="180340" algn="l"/>
                        </a:tabLst>
                      </a:pPr>
                      <a:r>
                        <a:rPr lang="en-US" sz="1100">
                          <a:effectLst/>
                          <a:latin typeface="+mn-lt"/>
                        </a:rPr>
                        <a:t>modeling report</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spcBef>
                          <a:spcPts val="200"/>
                        </a:spcBef>
                        <a:spcAft>
                          <a:spcPts val="100"/>
                        </a:spcAft>
                        <a:tabLst>
                          <a:tab pos="180340" algn="l"/>
                        </a:tabLst>
                      </a:pPr>
                      <a:r>
                        <a:rPr lang="en-US" sz="1100">
                          <a:effectLst/>
                          <a:latin typeface="+mn-lt"/>
                        </a:rPr>
                        <a:t>Description</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lgn="ctr">
                        <a:spcBef>
                          <a:spcPts val="200"/>
                        </a:spcBef>
                        <a:spcAft>
                          <a:spcPts val="100"/>
                        </a:spcAft>
                        <a:tabLst>
                          <a:tab pos="180340" algn="l"/>
                        </a:tabLst>
                      </a:pPr>
                      <a:r>
                        <a:rPr lang="en-US" sz="1400">
                          <a:solidFill>
                            <a:schemeClr val="accent1"/>
                          </a:solidFill>
                          <a:effectLst/>
                          <a:latin typeface="+mn-lt"/>
                        </a:rPr>
                        <a:t>HA</a:t>
                      </a:r>
                      <a:endParaRPr lang="en-US" sz="1400">
                        <a:solidFill>
                          <a:schemeClr val="accent1"/>
                        </a:solidFill>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8040979"/>
                  </a:ext>
                </a:extLst>
              </a:tr>
              <a:tr h="320040">
                <a:tc>
                  <a:txBody>
                    <a:bodyPr/>
                    <a:lstStyle/>
                    <a:p>
                      <a:pPr marL="0" marR="0">
                        <a:spcBef>
                          <a:spcPts val="200"/>
                        </a:spcBef>
                        <a:spcAft>
                          <a:spcPts val="100"/>
                        </a:spcAft>
                        <a:tabLst>
                          <a:tab pos="180340" algn="l"/>
                        </a:tabLst>
                      </a:pPr>
                      <a:r>
                        <a:rPr lang="en-US" sz="1100">
                          <a:effectLst/>
                          <a:latin typeface="+mn-lt"/>
                        </a:rPr>
                        <a:t>Main body</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tc>
                  <a:txBody>
                    <a:bodyPr/>
                    <a:lstStyle/>
                    <a:p>
                      <a:pPr marL="0" marR="0">
                        <a:spcBef>
                          <a:spcPts val="200"/>
                        </a:spcBef>
                        <a:spcAft>
                          <a:spcPts val="100"/>
                        </a:spcAft>
                        <a:tabLst>
                          <a:tab pos="180340" algn="l"/>
                        </a:tabLst>
                      </a:pPr>
                      <a:r>
                        <a:rPr lang="en-US" sz="1100">
                          <a:effectLst/>
                          <a:latin typeface="+mn-lt"/>
                        </a:rPr>
                        <a:t>Normalized prediction distribution errors versus population predictions (</a:t>
                      </a:r>
                      <a:r>
                        <a:rPr lang="en-US" sz="1100" b="1">
                          <a:effectLst/>
                          <a:latin typeface="+mn-lt"/>
                        </a:rPr>
                        <a:t>NPD vs. EPRED</a:t>
                      </a:r>
                      <a:r>
                        <a:rPr lang="en-US" sz="1100">
                          <a:effectLst/>
                          <a:latin typeface="+mn-lt"/>
                        </a:rPr>
                        <a:t>)</a:t>
                      </a:r>
                      <a:endParaRPr lang="en-US" sz="1100">
                        <a:effectLst/>
                        <a:latin typeface="+mn-lt"/>
                        <a:ea typeface="MS Mincho"/>
                      </a:endParaRPr>
                    </a:p>
                  </a:txBody>
                  <a:tcPr marL="51435" marR="51435" marT="0" marB="0" anchor="ctr">
                    <a:lnT w="12700" cap="flat" cmpd="sng" algn="ctr">
                      <a:solidFill>
                        <a:schemeClr val="tx1"/>
                      </a:solidFill>
                      <a:prstDash val="solid"/>
                      <a:round/>
                      <a:headEnd type="none" w="med" len="med"/>
                      <a:tailEnd type="none" w="med" len="med"/>
                    </a:lnT>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4220359563"/>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Normalized prediction discrepancies versus time (</a:t>
                      </a:r>
                      <a:r>
                        <a:rPr lang="en-US" sz="1100" b="1">
                          <a:effectLst/>
                          <a:latin typeface="+mn-lt"/>
                        </a:rPr>
                        <a:t>NPD vs. TIME</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111174074"/>
                  </a:ext>
                </a:extLst>
              </a:tr>
              <a:tr h="32004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Individual weighted residuals versus individual predictions (</a:t>
                      </a:r>
                      <a:r>
                        <a:rPr lang="en-US" sz="1100" b="1">
                          <a:effectLst/>
                          <a:latin typeface="+mn-lt"/>
                        </a:rPr>
                        <a:t>IWRES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659220851"/>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Individual weighted residuals versus time (</a:t>
                      </a:r>
                      <a:r>
                        <a:rPr lang="en-US" sz="1100" b="1">
                          <a:effectLst/>
                          <a:latin typeface="+mn-lt"/>
                        </a:rPr>
                        <a:t>IWRES vs. TIME</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2403242034"/>
                  </a:ext>
                </a:extLst>
              </a:tr>
              <a:tr h="16002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tc>
                  <a:txBody>
                    <a:bodyPr/>
                    <a:lstStyle/>
                    <a:p>
                      <a:pPr marL="0" marR="0">
                        <a:spcBef>
                          <a:spcPts val="200"/>
                        </a:spcBef>
                        <a:spcAft>
                          <a:spcPts val="100"/>
                        </a:spcAft>
                        <a:tabLst>
                          <a:tab pos="180340" algn="l"/>
                        </a:tabLst>
                      </a:pPr>
                      <a:r>
                        <a:rPr lang="en-US" sz="1100">
                          <a:effectLst/>
                          <a:latin typeface="+mn-lt"/>
                        </a:rPr>
                        <a:t>Visual predictive check (</a:t>
                      </a:r>
                      <a:r>
                        <a:rPr lang="en-US" sz="1100" b="1">
                          <a:effectLst/>
                          <a:latin typeface="+mn-lt"/>
                        </a:rPr>
                        <a:t>VPC</a:t>
                      </a:r>
                      <a:r>
                        <a:rPr lang="en-US" sz="1100">
                          <a:effectLst/>
                          <a:latin typeface="+mn-lt"/>
                        </a:rPr>
                        <a:t>)</a:t>
                      </a:r>
                      <a:endParaRPr lang="en-US" sz="1100">
                        <a:effectLst/>
                        <a:latin typeface="+mn-lt"/>
                        <a:ea typeface="MS Mincho"/>
                      </a:endParaRPr>
                    </a:p>
                  </a:txBody>
                  <a:tcPr marL="51435" marR="51435" marT="0" marB="0" anchor="ctr">
                    <a:lnB w="12700" cap="flat" cmpd="sng" algn="ctr">
                      <a:solidFill>
                        <a:schemeClr val="tx1"/>
                      </a:solidFill>
                      <a:prstDash val="solid"/>
                      <a:round/>
                      <a:headEnd type="none" w="med" len="med"/>
                      <a:tailEnd type="none" w="med" len="med"/>
                    </a:lnB>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47414118"/>
                  </a:ext>
                </a:extLst>
              </a:tr>
              <a:tr h="212682">
                <a:tc>
                  <a:txBody>
                    <a:bodyPr/>
                    <a:lstStyle/>
                    <a:p>
                      <a:pPr marL="0" marR="0">
                        <a:spcBef>
                          <a:spcPts val="200"/>
                        </a:spcBef>
                        <a:spcAft>
                          <a:spcPts val="100"/>
                        </a:spcAft>
                        <a:tabLst>
                          <a:tab pos="180340" algn="l"/>
                        </a:tabLst>
                      </a:pPr>
                      <a:r>
                        <a:rPr lang="en-US" sz="1100">
                          <a:effectLst/>
                          <a:latin typeface="+mn-lt"/>
                        </a:rPr>
                        <a:t>Appendix</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tc>
                  <a:txBody>
                    <a:bodyPr/>
                    <a:lstStyle/>
                    <a:p>
                      <a:pPr marL="0" marR="0">
                        <a:spcBef>
                          <a:spcPts val="200"/>
                        </a:spcBef>
                        <a:spcAft>
                          <a:spcPts val="100"/>
                        </a:spcAft>
                        <a:tabLst>
                          <a:tab pos="180340" algn="l"/>
                        </a:tabLst>
                      </a:pPr>
                      <a:r>
                        <a:rPr lang="en-US" sz="1100">
                          <a:effectLst/>
                          <a:latin typeface="+mn-lt"/>
                        </a:rPr>
                        <a:t>Distribution and quantile-quantile plot of </a:t>
                      </a:r>
                      <a:r>
                        <a:rPr lang="en-US" sz="1100" b="1">
                          <a:effectLst/>
                          <a:latin typeface="+mn-lt"/>
                        </a:rPr>
                        <a:t>IWRES</a:t>
                      </a:r>
                      <a:endParaRPr lang="en-US" sz="1100" b="1">
                        <a:effectLst/>
                        <a:latin typeface="+mn-lt"/>
                        <a:ea typeface="MS Mincho"/>
                      </a:endParaRPr>
                    </a:p>
                  </a:txBody>
                  <a:tcPr marL="51435" marR="51435" marT="0" marB="0" anchor="ctr">
                    <a:lnT w="12700" cap="flat" cmpd="sng" algn="ctr">
                      <a:solidFill>
                        <a:schemeClr val="tx1"/>
                      </a:solidFill>
                      <a:prstDash val="solid"/>
                      <a:round/>
                      <a:headEnd type="none" w="med" len="med"/>
                      <a:tailEnd type="none" w="med" len="med"/>
                    </a:lnT>
                  </a:tcP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875472946"/>
                  </a:ext>
                </a:extLst>
              </a:tr>
              <a:tr h="19744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Distribution and correlation structure of estimated inter-individual random effects (</a:t>
                      </a:r>
                      <a:r>
                        <a:rPr lang="en-US" sz="1100" b="1">
                          <a:effectLst/>
                          <a:latin typeface="+mn-lt"/>
                        </a:rPr>
                        <a:t>ETA</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3363525156"/>
                  </a:ext>
                </a:extLst>
              </a:tr>
              <a:tr h="22860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Relationships between estimated inter-individual random effects (</a:t>
                      </a:r>
                      <a:r>
                        <a:rPr lang="en-US" sz="1100" b="1">
                          <a:effectLst/>
                          <a:latin typeface="+mn-lt"/>
                        </a:rPr>
                        <a:t>ETA</a:t>
                      </a:r>
                      <a:r>
                        <a:rPr lang="en-US" sz="1100">
                          <a:effectLst/>
                          <a:latin typeface="+mn-lt"/>
                        </a:rPr>
                        <a:t>) and </a:t>
                      </a:r>
                      <a:r>
                        <a:rPr lang="en-US" sz="1100" b="1">
                          <a:effectLst/>
                          <a:latin typeface="+mn-lt"/>
                        </a:rPr>
                        <a:t>covariates</a:t>
                      </a:r>
                      <a:endParaRPr lang="en-US" sz="1100" b="1">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3631139585"/>
                  </a:ext>
                </a:extLst>
              </a:tr>
              <a:tr h="160020">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Observations and model predictions per individual (</a:t>
                      </a:r>
                      <a:r>
                        <a:rPr lang="en-US" sz="1100" b="1">
                          <a:effectLst/>
                          <a:latin typeface="+mn-lt"/>
                        </a:rPr>
                        <a:t>individual fits</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84909919"/>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Observations versus population predictions (</a:t>
                      </a:r>
                      <a:r>
                        <a:rPr lang="en-US" sz="1100" b="1">
                          <a:effectLst/>
                          <a:latin typeface="+mn-lt"/>
                        </a:rPr>
                        <a:t>DV vs. EPRED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2762361706"/>
                  </a:ext>
                </a:extLst>
              </a:tr>
              <a:tr h="237762">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Observations versus individual predictions (</a:t>
                      </a:r>
                      <a:r>
                        <a:rPr lang="en-US" sz="1100" b="1">
                          <a:effectLst/>
                          <a:latin typeface="+mn-lt"/>
                        </a:rPr>
                        <a:t>DV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1824811878"/>
                  </a:ext>
                </a:extLst>
              </a:tr>
              <a:tr h="348615">
                <a:tc>
                  <a:txBody>
                    <a:bodyPr/>
                    <a:lstStyle/>
                    <a:p>
                      <a:pPr marL="0" marR="0">
                        <a:spcBef>
                          <a:spcPts val="200"/>
                        </a:spcBef>
                        <a:spcAft>
                          <a:spcPts val="100"/>
                        </a:spcAft>
                        <a:tabLst>
                          <a:tab pos="180340" algn="l"/>
                        </a:tabLst>
                      </a:pPr>
                      <a:r>
                        <a:rPr lang="en-US" sz="1100">
                          <a:effectLst/>
                          <a:latin typeface="+mn-lt"/>
                        </a:rPr>
                        <a:t> </a:t>
                      </a:r>
                      <a:endParaRPr lang="en-US" sz="1100">
                        <a:effectLst/>
                        <a:latin typeface="+mn-lt"/>
                        <a:ea typeface="MS Mincho"/>
                      </a:endParaRPr>
                    </a:p>
                  </a:txBody>
                  <a:tcPr marL="51435" marR="51435" marT="0" marB="0"/>
                </a:tc>
                <a:tc>
                  <a:txBody>
                    <a:bodyPr/>
                    <a:lstStyle/>
                    <a:p>
                      <a:pPr marL="0" marR="0">
                        <a:spcBef>
                          <a:spcPts val="200"/>
                        </a:spcBef>
                        <a:spcAft>
                          <a:spcPts val="100"/>
                        </a:spcAft>
                        <a:tabLst>
                          <a:tab pos="180340" algn="l"/>
                        </a:tabLst>
                      </a:pPr>
                      <a:r>
                        <a:rPr lang="en-US" sz="1100">
                          <a:effectLst/>
                          <a:latin typeface="+mn-lt"/>
                        </a:rPr>
                        <a:t>Absolute individual weighted residuals versus individual predictions (</a:t>
                      </a:r>
                      <a:r>
                        <a:rPr lang="en-US" sz="1100" b="1">
                          <a:effectLst/>
                          <a:latin typeface="+mn-lt"/>
                        </a:rPr>
                        <a:t>|IWRES| vs. IPRED</a:t>
                      </a:r>
                      <a:r>
                        <a:rPr lang="en-US" sz="1100">
                          <a:effectLst/>
                          <a:latin typeface="+mn-lt"/>
                        </a:rPr>
                        <a:t>)</a:t>
                      </a:r>
                      <a:endParaRPr lang="en-US" sz="1100">
                        <a:effectLst/>
                        <a:latin typeface="+mn-lt"/>
                        <a:ea typeface="MS Mincho"/>
                      </a:endParaRPr>
                    </a:p>
                  </a:txBody>
                  <a:tcPr marL="51435" marR="51435" marT="0" marB="0" anchor="ctr"/>
                </a:tc>
                <a:tc>
                  <a:txBody>
                    <a:bodyPr/>
                    <a:lstStyle/>
                    <a:p>
                      <a:pPr marL="0" marR="0" algn="ctr">
                        <a:spcBef>
                          <a:spcPts val="200"/>
                        </a:spcBef>
                        <a:spcAft>
                          <a:spcPts val="100"/>
                        </a:spcAft>
                        <a:tabLst>
                          <a:tab pos="180340" algn="l"/>
                        </a:tabLst>
                      </a:pPr>
                      <a:r>
                        <a:rPr lang="zh-CN" sz="1100">
                          <a:effectLst/>
                          <a:latin typeface="+mn-lt"/>
                        </a:rPr>
                        <a:t>✔</a:t>
                      </a:r>
                      <a:endParaRPr lang="en-US" sz="1100">
                        <a:effectLst/>
                        <a:latin typeface="+mn-lt"/>
                        <a:ea typeface="MS Mincho"/>
                      </a:endParaRPr>
                    </a:p>
                  </a:txBody>
                  <a:tcPr marL="51435" marR="51435" marT="0" marB="0"/>
                </a:tc>
                <a:extLst>
                  <a:ext uri="{0D108BD9-81ED-4DB2-BD59-A6C34878D82A}">
                    <a16:rowId xmlns:a16="http://schemas.microsoft.com/office/drawing/2014/main" val="2907465730"/>
                  </a:ext>
                </a:extLst>
              </a:tr>
            </a:tbl>
          </a:graphicData>
        </a:graphic>
      </p:graphicFrame>
      <p:sp>
        <p:nvSpPr>
          <p:cNvPr id="4" name="Footer Placeholder 3"/>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4</a:t>
            </a:fld>
            <a:endParaRPr lang="uk-UA"/>
          </a:p>
        </p:txBody>
      </p:sp>
      <p:sp>
        <p:nvSpPr>
          <p:cNvPr id="7" name="Rectangle 6">
            <a:extLst>
              <a:ext uri="{FF2B5EF4-FFF2-40B4-BE49-F238E27FC236}">
                <a16:creationId xmlns:a16="http://schemas.microsoft.com/office/drawing/2014/main" id="{6A168A32-6024-4397-BF6F-59ECF437D921}"/>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28498809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ggPMX Architecture</a:t>
            </a:r>
          </a:p>
        </p:txBody>
      </p:sp>
      <p:sp>
        <p:nvSpPr>
          <p:cNvPr id="3" name="Content Placeholder 2"/>
          <p:cNvSpPr>
            <a:spLocks noGrp="1"/>
          </p:cNvSpPr>
          <p:nvPr>
            <p:ph idx="1"/>
          </p:nvPr>
        </p:nvSpPr>
        <p:spPr>
          <a:xfrm>
            <a:off x="457200" y="914400"/>
            <a:ext cx="8458200" cy="3829050"/>
          </a:xfrm>
        </p:spPr>
        <p:txBody>
          <a:bodyPr>
            <a:normAutofit/>
          </a:bodyPr>
          <a:lstStyle/>
          <a:p>
            <a:r>
              <a:rPr lang="en-US" b="1"/>
              <a:t>Reader</a:t>
            </a:r>
            <a:endParaRPr lang="en-US"/>
          </a:p>
          <a:p>
            <a:pPr lvl="1"/>
            <a:r>
              <a:rPr lang="en-US"/>
              <a:t>Reads model outputs from modeling software</a:t>
            </a:r>
          </a:p>
          <a:p>
            <a:pPr lvl="1"/>
            <a:r>
              <a:rPr lang="en-US"/>
              <a:t>Restructures them into standard format for internal processing</a:t>
            </a:r>
          </a:p>
          <a:p>
            <a:r>
              <a:rPr lang="en-US" b="1"/>
              <a:t>Generator</a:t>
            </a:r>
          </a:p>
          <a:p>
            <a:pPr lvl="1"/>
            <a:r>
              <a:rPr lang="en-US"/>
              <a:t>Processes outputs from Reader by generating diagnostic plots</a:t>
            </a:r>
          </a:p>
          <a:p>
            <a:r>
              <a:rPr lang="en-US" b="1"/>
              <a:t>Controller</a:t>
            </a:r>
          </a:p>
          <a:p>
            <a:pPr lvl="1"/>
            <a:r>
              <a:rPr lang="en-US">
                <a:solidFill>
                  <a:srgbClr val="FF0000"/>
                </a:solidFill>
              </a:rPr>
              <a:t>Serves as user interface</a:t>
            </a:r>
            <a:r>
              <a:rPr lang="en-US"/>
              <a:t> to ggPMX object</a:t>
            </a:r>
          </a:p>
          <a:p>
            <a:pPr lvl="1"/>
            <a:r>
              <a:rPr lang="en-US"/>
              <a:t>The user will call Generator functions via wrapper functions in the Controller to produce either all the default plots or selected plots of interest</a:t>
            </a:r>
          </a:p>
          <a:p>
            <a:pPr lvl="1"/>
            <a:r>
              <a:rPr lang="en-US"/>
              <a:t>User can edit the configuration and customize plots</a:t>
            </a:r>
          </a:p>
          <a:p>
            <a:r>
              <a:rPr lang="en-US" b="1"/>
              <a:t>Reporter</a:t>
            </a:r>
          </a:p>
          <a:p>
            <a:pPr lvl="1"/>
            <a:r>
              <a:rPr lang="en-US"/>
              <a:t>Generates graphs and tables into an output file (Word or PDF) with annotations</a:t>
            </a:r>
          </a:p>
        </p:txBody>
      </p:sp>
      <p:sp>
        <p:nvSpPr>
          <p:cNvPr id="7" name="Explosion 2 6"/>
          <p:cNvSpPr/>
          <p:nvPr/>
        </p:nvSpPr>
        <p:spPr>
          <a:xfrm>
            <a:off x="6419850" y="380456"/>
            <a:ext cx="2266950" cy="1240155"/>
          </a:xfrm>
          <a:prstGeom prst="irregularSeal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50"/>
              <a:t>Object-oriented</a:t>
            </a:r>
          </a:p>
        </p:txBody>
      </p:sp>
      <p:sp>
        <p:nvSpPr>
          <p:cNvPr id="6" name="Footer Placeholder 5"/>
          <p:cNvSpPr>
            <a:spLocks noGrp="1"/>
          </p:cNvSpPr>
          <p:nvPr>
            <p:ph type="ftr" sz="quarter" idx="10"/>
          </p:nvPr>
        </p:nvSpPr>
        <p:spPr/>
        <p:txBody>
          <a:bodyPr/>
          <a:lstStyle/>
          <a:p>
            <a:r>
              <a:rPr lang="pt-BR"/>
              <a:t>ggPMX</a:t>
            </a:r>
            <a:endParaRPr lang="en-US"/>
          </a:p>
        </p:txBody>
      </p:sp>
      <p:sp>
        <p:nvSpPr>
          <p:cNvPr id="8" name="Slide Number Placeholder 7"/>
          <p:cNvSpPr>
            <a:spLocks noGrp="1"/>
          </p:cNvSpPr>
          <p:nvPr>
            <p:ph type="sldNum" sz="quarter" idx="11"/>
          </p:nvPr>
        </p:nvSpPr>
        <p:spPr/>
        <p:txBody>
          <a:bodyPr/>
          <a:lstStyle/>
          <a:p>
            <a:fld id="{47547CF9-5B10-D24F-A8D7-45A9778164F7}" type="slidenum">
              <a:rPr lang="uk-UA" smtClean="0"/>
              <a:pPr/>
              <a:t>5</a:t>
            </a:fld>
            <a:endParaRPr lang="uk-UA"/>
          </a:p>
        </p:txBody>
      </p:sp>
      <p:sp>
        <p:nvSpPr>
          <p:cNvPr id="9" name="Rectangle 8">
            <a:extLst>
              <a:ext uri="{FF2B5EF4-FFF2-40B4-BE49-F238E27FC236}">
                <a16:creationId xmlns:a16="http://schemas.microsoft.com/office/drawing/2014/main" id="{AA34C4E0-5CD7-4567-8C93-54811D371B05}"/>
              </a:ext>
            </a:extLst>
          </p:cNvPr>
          <p:cNvSpPr/>
          <p:nvPr/>
        </p:nvSpPr>
        <p:spPr>
          <a:xfrm>
            <a:off x="7182577" y="4565554"/>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059273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a:t>ggPMX - </a:t>
            </a:r>
            <a:r>
              <a:rPr lang="en-US" sz="2800" b="0"/>
              <a:t>Intuitive &amp; Fast</a:t>
            </a:r>
            <a:br>
              <a:rPr lang="en-US" sz="3600"/>
            </a:br>
            <a:r>
              <a:rPr lang="en-US" sz="2000" b="0">
                <a:latin typeface="+mn-lt"/>
              </a:rPr>
              <a:t>Comprehensive model diagnostics report with </a:t>
            </a:r>
            <a:r>
              <a:rPr lang="en-US" sz="2000" b="0" u="sng">
                <a:latin typeface="+mn-lt"/>
              </a:rPr>
              <a:t>two</a:t>
            </a:r>
            <a:r>
              <a:rPr lang="en-US" sz="2000" b="0">
                <a:latin typeface="+mn-lt"/>
              </a:rPr>
              <a:t> lines of code</a:t>
            </a:r>
          </a:p>
        </p:txBody>
      </p:sp>
      <p:graphicFrame>
        <p:nvGraphicFramePr>
          <p:cNvPr id="5" name="Object 4">
            <a:extLst>
              <a:ext uri="{FF2B5EF4-FFF2-40B4-BE49-F238E27FC236}">
                <a16:creationId xmlns:a16="http://schemas.microsoft.com/office/drawing/2014/main" id="{CCFE776C-0D6C-CF4B-BC7F-2B1CBE545065}"/>
              </a:ext>
            </a:extLst>
          </p:cNvPr>
          <p:cNvGraphicFramePr>
            <a:graphicFrameLocks noChangeAspect="1"/>
          </p:cNvGraphicFramePr>
          <p:nvPr>
            <p:extLst>
              <p:ext uri="{D42A27DB-BD31-4B8C-83A1-F6EECF244321}">
                <p14:modId xmlns:p14="http://schemas.microsoft.com/office/powerpoint/2010/main" val="909561007"/>
              </p:ext>
            </p:extLst>
          </p:nvPr>
        </p:nvGraphicFramePr>
        <p:xfrm>
          <a:off x="6884988" y="1581150"/>
          <a:ext cx="2043112" cy="2886075"/>
        </p:xfrm>
        <a:graphic>
          <a:graphicData uri="http://schemas.openxmlformats.org/presentationml/2006/ole">
            <mc:AlternateContent xmlns:mc="http://schemas.openxmlformats.org/markup-compatibility/2006">
              <mc:Choice xmlns:v="urn:schemas-microsoft-com:vml" Requires="v">
                <p:oleObj spid="_x0000_s1029" name="Document" r:id="rId4" imgW="6055854" imgH="8518007" progId="Word.Document.12">
                  <p:embed/>
                </p:oleObj>
              </mc:Choice>
              <mc:Fallback>
                <p:oleObj name="Document" r:id="rId4" imgW="6055854" imgH="8518007" progId="Word.Document.12">
                  <p:embed/>
                  <p:pic>
                    <p:nvPicPr>
                      <p:cNvPr id="5" name="Object 4">
                        <a:extLst>
                          <a:ext uri="{FF2B5EF4-FFF2-40B4-BE49-F238E27FC236}">
                            <a16:creationId xmlns:a16="http://schemas.microsoft.com/office/drawing/2014/main" id="{CCFE776C-0D6C-CF4B-BC7F-2B1CBE545065}"/>
                          </a:ext>
                        </a:extLst>
                      </p:cNvPr>
                      <p:cNvPicPr/>
                      <p:nvPr/>
                    </p:nvPicPr>
                    <p:blipFill>
                      <a:blip r:embed="rId5"/>
                      <a:stretch>
                        <a:fillRect/>
                      </a:stretch>
                    </p:blipFill>
                    <p:spPr>
                      <a:xfrm>
                        <a:off x="6884988" y="1581150"/>
                        <a:ext cx="2043112" cy="2886075"/>
                      </a:xfrm>
                      <a:prstGeom prst="rect">
                        <a:avLst/>
                      </a:prstGeom>
                    </p:spPr>
                  </p:pic>
                </p:oleObj>
              </mc:Fallback>
            </mc:AlternateContent>
          </a:graphicData>
        </a:graphic>
      </p:graphicFrame>
      <p:sp>
        <p:nvSpPr>
          <p:cNvPr id="10" name="Rectangle 9"/>
          <p:cNvSpPr/>
          <p:nvPr/>
        </p:nvSpPr>
        <p:spPr>
          <a:xfrm>
            <a:off x="1583631" y="1820419"/>
            <a:ext cx="4969131" cy="491958"/>
          </a:xfrm>
          <a:prstGeom prst="rect">
            <a:avLst/>
          </a:prstGeom>
          <a:solidFill>
            <a:schemeClr val="accent4">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a:solidFill>
                  <a:srgbClr val="000000"/>
                </a:solidFill>
                <a:latin typeface="Consolas" panose="020B0609020204030204" pitchFamily="49" charset="0"/>
                <a:cs typeface="Consolas" panose="020B0609020204030204" pitchFamily="49" charset="0"/>
              </a:rPr>
              <a:t>ctr &lt;- </a:t>
            </a:r>
            <a:r>
              <a:rPr lang="en-US" sz="1400" b="1">
                <a:solidFill>
                  <a:srgbClr val="214A88"/>
                </a:solidFill>
                <a:latin typeface="Consolas" panose="020B0609020204030204" pitchFamily="49" charset="0"/>
                <a:cs typeface="Consolas" panose="020B0609020204030204" pitchFamily="49" charset="0"/>
              </a:rPr>
              <a:t>pmx_nm</a:t>
            </a:r>
            <a:r>
              <a:rPr lang="en-US" sz="1400">
                <a:solidFill>
                  <a:srgbClr val="000000"/>
                </a:solidFill>
                <a:latin typeface="Consolas" panose="020B0609020204030204" pitchFamily="49" charset="0"/>
                <a:cs typeface="Consolas" panose="020B0609020204030204" pitchFamily="49" charset="0"/>
              </a:rPr>
              <a:t>(</a:t>
            </a:r>
            <a:r>
              <a:rPr lang="en-US" sz="1400">
                <a:solidFill>
                  <a:srgbClr val="214A88"/>
                </a:solidFill>
                <a:latin typeface="Consolas" panose="020B0609020204030204" pitchFamily="49" charset="0"/>
                <a:cs typeface="Consolas" panose="020B0609020204030204" pitchFamily="49" charset="0"/>
              </a:rPr>
              <a:t>directory = </a:t>
            </a:r>
            <a:r>
              <a:rPr lang="en-US" sz="1400">
                <a:solidFill>
                  <a:srgbClr val="000000"/>
                </a:solidFill>
                <a:latin typeface="Consolas" panose="020B0609020204030204" pitchFamily="49" charset="0"/>
                <a:cs typeface="Consolas" panose="020B0609020204030204" pitchFamily="49" charset="0"/>
              </a:rPr>
              <a:t>nonmem_dir_path,</a:t>
            </a:r>
            <a:r>
              <a:rPr lang="en-US" sz="1400">
                <a:solidFill>
                  <a:srgbClr val="214A88"/>
                </a:solidFill>
                <a:latin typeface="Consolas" panose="020B0609020204030204" pitchFamily="49" charset="0"/>
                <a:cs typeface="Consolas" panose="020B0609020204030204" pitchFamily="49" charset="0"/>
              </a:rPr>
              <a:t> </a:t>
            </a:r>
          </a:p>
          <a:p>
            <a:r>
              <a:rPr lang="en-US" sz="1400">
                <a:solidFill>
                  <a:srgbClr val="214A88"/>
                </a:solidFill>
                <a:latin typeface="Consolas" panose="020B0609020204030204" pitchFamily="49" charset="0"/>
                <a:cs typeface="Consolas" panose="020B0609020204030204" pitchFamily="49" charset="0"/>
              </a:rPr>
              <a:t>              file = </a:t>
            </a:r>
            <a:r>
              <a:rPr lang="en-US" sz="1400">
                <a:solidFill>
                  <a:srgbClr val="4F9A05"/>
                </a:solidFill>
                <a:latin typeface="Consolas" panose="020B0609020204030204" pitchFamily="49" charset="0"/>
                <a:cs typeface="Consolas" panose="020B0609020204030204" pitchFamily="49" charset="0"/>
              </a:rPr>
              <a:t>“my_nonmem_run.lst"</a:t>
            </a:r>
            <a:r>
              <a:rPr lang="en-US" sz="1400">
                <a:solidFill>
                  <a:srgbClr val="000000"/>
                </a:solidFill>
                <a:latin typeface="Consolas" panose="020B0609020204030204" pitchFamily="49" charset="0"/>
                <a:cs typeface="Consolas" panose="020B0609020204030204" pitchFamily="49" charset="0"/>
              </a:rPr>
              <a:t>)</a:t>
            </a:r>
          </a:p>
        </p:txBody>
      </p:sp>
      <p:sp>
        <p:nvSpPr>
          <p:cNvPr id="11" name="Rectangle 10"/>
          <p:cNvSpPr/>
          <p:nvPr/>
        </p:nvSpPr>
        <p:spPr>
          <a:xfrm>
            <a:off x="1545771" y="2372982"/>
            <a:ext cx="4979671" cy="491940"/>
          </a:xfrm>
          <a:prstGeom prst="rect">
            <a:avLst/>
          </a:prstGeom>
          <a:solidFill>
            <a:srgbClr val="FFCCCC">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a:solidFill>
                  <a:srgbClr val="000000"/>
                </a:solidFill>
                <a:latin typeface="Consolas" panose="020B0609020204030204" pitchFamily="49" charset="0"/>
                <a:cs typeface="Consolas" panose="020B0609020204030204" pitchFamily="49" charset="0"/>
              </a:rPr>
              <a:t>ctr &lt;- </a:t>
            </a:r>
            <a:r>
              <a:rPr lang="en-US" sz="1400" b="1">
                <a:solidFill>
                  <a:srgbClr val="214A88"/>
                </a:solidFill>
                <a:latin typeface="Consolas" panose="020B0609020204030204" pitchFamily="49" charset="0"/>
                <a:cs typeface="Consolas" panose="020B0609020204030204" pitchFamily="49" charset="0"/>
              </a:rPr>
              <a:t>pmx_mlxtran</a:t>
            </a:r>
            <a:r>
              <a:rPr lang="en-US" sz="1400">
                <a:solidFill>
                  <a:srgbClr val="000000"/>
                </a:solidFill>
                <a:latin typeface="Consolas" panose="020B0609020204030204" pitchFamily="49" charset="0"/>
                <a:cs typeface="Consolas" panose="020B0609020204030204" pitchFamily="49" charset="0"/>
              </a:rPr>
              <a:t>(</a:t>
            </a:r>
            <a:r>
              <a:rPr lang="en-US" sz="1400">
                <a:solidFill>
                  <a:srgbClr val="214A88"/>
                </a:solidFill>
                <a:latin typeface="Consolas" panose="020B0609020204030204" pitchFamily="49" charset="0"/>
                <a:cs typeface="Consolas" panose="020B0609020204030204" pitchFamily="49" charset="0"/>
              </a:rPr>
              <a:t>file_name = </a:t>
            </a:r>
            <a:r>
              <a:rPr lang="en-US" sz="1400">
                <a:solidFill>
                  <a:srgbClr val="000000"/>
                </a:solidFill>
                <a:latin typeface="Consolas" panose="020B0609020204030204" pitchFamily="49" charset="0"/>
                <a:cs typeface="Consolas" panose="020B0609020204030204" pitchFamily="49" charset="0"/>
              </a:rPr>
              <a:t>mlxtran_path)</a:t>
            </a:r>
          </a:p>
        </p:txBody>
      </p:sp>
      <p:sp>
        <p:nvSpPr>
          <p:cNvPr id="12" name="Rectangle 11"/>
          <p:cNvSpPr/>
          <p:nvPr/>
        </p:nvSpPr>
        <p:spPr>
          <a:xfrm>
            <a:off x="1573529" y="2941931"/>
            <a:ext cx="4979669" cy="491940"/>
          </a:xfrm>
          <a:prstGeom prst="rect">
            <a:avLst/>
          </a:prstGeom>
          <a:solidFill>
            <a:srgbClr val="92D05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dirty="0">
                <a:solidFill>
                  <a:srgbClr val="000000"/>
                </a:solidFill>
                <a:latin typeface="Consolas" panose="020B0609020204030204" pitchFamily="49" charset="0"/>
                <a:cs typeface="Consolas" panose="020B0609020204030204" pitchFamily="49" charset="0"/>
              </a:rPr>
              <a:t>ctr &lt;- </a:t>
            </a:r>
            <a:r>
              <a:rPr lang="en-US" sz="1400" b="1" dirty="0" err="1">
                <a:solidFill>
                  <a:srgbClr val="214A88"/>
                </a:solidFill>
                <a:latin typeface="Consolas" panose="020B0609020204030204" pitchFamily="49" charset="0"/>
                <a:cs typeface="Consolas" panose="020B0609020204030204" pitchFamily="49" charset="0"/>
              </a:rPr>
              <a:t>pmx_nlmxir</a:t>
            </a:r>
            <a:r>
              <a:rPr lang="en-US" sz="1400" dirty="0">
                <a:solidFill>
                  <a:srgbClr val="000000"/>
                </a:solidFill>
                <a:latin typeface="Consolas" panose="020B0609020204030204" pitchFamily="49" charset="0"/>
                <a:cs typeface="Consolas" panose="020B0609020204030204" pitchFamily="49" charset="0"/>
              </a:rPr>
              <a:t>(</a:t>
            </a:r>
            <a:r>
              <a:rPr lang="en-US" sz="1400" dirty="0">
                <a:solidFill>
                  <a:srgbClr val="214A88"/>
                </a:solidFill>
                <a:latin typeface="Consolas" panose="020B0609020204030204" pitchFamily="49" charset="0"/>
                <a:cs typeface="Consolas" panose="020B0609020204030204" pitchFamily="49" charset="0"/>
              </a:rPr>
              <a:t>fit</a:t>
            </a:r>
            <a:r>
              <a:rPr lang="en-US" sz="1400" dirty="0">
                <a:solidFill>
                  <a:srgbClr val="000000"/>
                </a:solidFill>
                <a:latin typeface="Consolas" panose="020B0609020204030204" pitchFamily="49" charset="0"/>
                <a:cs typeface="Consolas" panose="020B0609020204030204" pitchFamily="49" charset="0"/>
              </a:rPr>
              <a:t>)</a:t>
            </a:r>
          </a:p>
        </p:txBody>
      </p:sp>
      <p:sp>
        <p:nvSpPr>
          <p:cNvPr id="13" name="Rectangle 12"/>
          <p:cNvSpPr/>
          <p:nvPr/>
        </p:nvSpPr>
        <p:spPr>
          <a:xfrm>
            <a:off x="422515" y="3483585"/>
            <a:ext cx="6130685" cy="1088415"/>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b="1" dirty="0">
                <a:solidFill>
                  <a:schemeClr val="tx1"/>
                </a:solidFill>
                <a:latin typeface="Consolas" panose="020B0609020204030204" pitchFamily="49" charset="0"/>
                <a:cs typeface="Consolas" panose="020B0609020204030204" pitchFamily="49" charset="0"/>
              </a:rPr>
              <a:t>Report Generation</a:t>
            </a:r>
          </a:p>
          <a:p>
            <a:r>
              <a:rPr lang="en-US" sz="1400" dirty="0">
                <a:solidFill>
                  <a:srgbClr val="000000"/>
                </a:solidFill>
                <a:latin typeface="Consolas" panose="020B0609020204030204" pitchFamily="49" charset="0"/>
                <a:cs typeface="Consolas" panose="020B0609020204030204" pitchFamily="49" charset="0"/>
              </a:rPr>
              <a:t>ctr %&gt;% </a:t>
            </a:r>
            <a:r>
              <a:rPr lang="en-US" sz="1400" b="1" dirty="0" err="1">
                <a:solidFill>
                  <a:srgbClr val="214A88"/>
                </a:solidFill>
                <a:latin typeface="Consolas" panose="020B0609020204030204" pitchFamily="49" charset="0"/>
                <a:cs typeface="Consolas" panose="020B0609020204030204" pitchFamily="49" charset="0"/>
              </a:rPr>
              <a:t>pmx_report</a:t>
            </a:r>
            <a:r>
              <a:rPr lang="en-US" sz="1400" dirty="0">
                <a:solidFill>
                  <a:srgbClr val="000000"/>
                </a:solidFill>
                <a:latin typeface="Consolas" panose="020B0609020204030204" pitchFamily="49" charset="0"/>
                <a:cs typeface="Consolas" panose="020B0609020204030204" pitchFamily="49" charset="0"/>
              </a:rPr>
              <a:t>(</a:t>
            </a:r>
            <a:r>
              <a:rPr lang="en-US" sz="1400" dirty="0">
                <a:solidFill>
                  <a:srgbClr val="214A88"/>
                </a:solidFill>
                <a:latin typeface="Consolas" panose="020B0609020204030204" pitchFamily="49" charset="0"/>
                <a:cs typeface="Consolas" panose="020B0609020204030204" pitchFamily="49" charset="0"/>
              </a:rPr>
              <a:t>name	= </a:t>
            </a:r>
            <a:r>
              <a:rPr lang="en-US" sz="1400" dirty="0">
                <a:solidFill>
                  <a:srgbClr val="4F9A05"/>
                </a:solidFill>
                <a:latin typeface="Consolas" panose="020B0609020204030204" pitchFamily="49" charset="0"/>
                <a:cs typeface="Consolas" panose="020B0609020204030204" pitchFamily="49" charset="0"/>
              </a:rPr>
              <a:t>"</a:t>
            </a:r>
            <a:r>
              <a:rPr lang="en-US" sz="1400" dirty="0" err="1">
                <a:solidFill>
                  <a:srgbClr val="4F9A05"/>
                </a:solidFill>
                <a:latin typeface="Consolas" panose="020B0609020204030204" pitchFamily="49" charset="0"/>
                <a:cs typeface="Consolas" panose="020B0609020204030204" pitchFamily="49" charset="0"/>
              </a:rPr>
              <a:t>ggPMX_Report</a:t>
            </a:r>
            <a:r>
              <a:rPr lang="en-US" sz="1400" dirty="0">
                <a:solidFill>
                  <a:srgbClr val="4F9A05"/>
                </a:solidFill>
                <a:latin typeface="Consolas" panose="020B0609020204030204" pitchFamily="49" charset="0"/>
                <a:cs typeface="Consolas" panose="020B0609020204030204" pitchFamily="49" charset="0"/>
              </a:rPr>
              <a:t>"</a:t>
            </a:r>
            <a:r>
              <a:rPr lang="en-US" sz="1400" dirty="0">
                <a:solidFill>
                  <a:srgbClr val="000000"/>
                </a:solidFill>
                <a:latin typeface="Consolas" panose="020B0609020204030204" pitchFamily="49" charset="0"/>
                <a:cs typeface="Consolas" panose="020B0609020204030204" pitchFamily="49" charset="0"/>
              </a:rPr>
              <a:t>,</a:t>
            </a:r>
          </a:p>
          <a:p>
            <a:r>
              <a:rPr lang="en-US" sz="1400" dirty="0">
                <a:solidFill>
                  <a:srgbClr val="214A88"/>
                </a:solidFill>
                <a:latin typeface="Consolas" panose="020B0609020204030204" pitchFamily="49" charset="0"/>
                <a:cs typeface="Consolas" panose="020B0609020204030204" pitchFamily="49" charset="0"/>
              </a:rPr>
              <a:t>	         	</a:t>
            </a:r>
            <a:r>
              <a:rPr lang="en-US" sz="1400" dirty="0" err="1">
                <a:solidFill>
                  <a:srgbClr val="214A88"/>
                </a:solidFill>
                <a:latin typeface="Consolas" panose="020B0609020204030204" pitchFamily="49" charset="0"/>
                <a:cs typeface="Consolas" panose="020B0609020204030204" pitchFamily="49" charset="0"/>
              </a:rPr>
              <a:t>save_dir</a:t>
            </a:r>
            <a:r>
              <a:rPr lang="en-US" sz="1400" dirty="0">
                <a:solidFill>
                  <a:srgbClr val="214A88"/>
                </a:solidFill>
                <a:latin typeface="Consolas" panose="020B0609020204030204" pitchFamily="49" charset="0"/>
                <a:cs typeface="Consolas" panose="020B0609020204030204" pitchFamily="49" charset="0"/>
              </a:rPr>
              <a:t> 	= </a:t>
            </a:r>
            <a:r>
              <a:rPr lang="en-US" sz="1400" dirty="0">
                <a:solidFill>
                  <a:srgbClr val="4F9A05"/>
                </a:solidFill>
                <a:latin typeface="Consolas" panose="020B0609020204030204" pitchFamily="49" charset="0"/>
                <a:cs typeface="Consolas" panose="020B0609020204030204" pitchFamily="49" charset="0"/>
              </a:rPr>
              <a:t>"</a:t>
            </a:r>
            <a:r>
              <a:rPr lang="en-US" sz="1400" dirty="0" err="1">
                <a:solidFill>
                  <a:srgbClr val="4F9A05"/>
                </a:solidFill>
                <a:latin typeface="Consolas" panose="020B0609020204030204" pitchFamily="49" charset="0"/>
                <a:cs typeface="Consolas" panose="020B0609020204030204" pitchFamily="49" charset="0"/>
              </a:rPr>
              <a:t>working_directory</a:t>
            </a:r>
            <a:r>
              <a:rPr lang="en-US" sz="1400" dirty="0">
                <a:solidFill>
                  <a:srgbClr val="4F9A05"/>
                </a:solidFill>
                <a:latin typeface="Consolas" panose="020B0609020204030204" pitchFamily="49" charset="0"/>
                <a:cs typeface="Consolas" panose="020B0609020204030204" pitchFamily="49" charset="0"/>
              </a:rPr>
              <a:t>",</a:t>
            </a:r>
          </a:p>
          <a:p>
            <a:r>
              <a:rPr lang="en-US" sz="1400" dirty="0">
                <a:solidFill>
                  <a:srgbClr val="4F9A05"/>
                </a:solidFill>
                <a:latin typeface="Consolas" panose="020B0609020204030204" pitchFamily="49" charset="0"/>
                <a:cs typeface="Consolas" panose="020B0609020204030204" pitchFamily="49" charset="0"/>
              </a:rPr>
              <a:t>                  	</a:t>
            </a:r>
            <a:r>
              <a:rPr lang="en-US" sz="1400" dirty="0">
                <a:solidFill>
                  <a:srgbClr val="214A88"/>
                </a:solidFill>
                <a:latin typeface="Consolas" panose="020B0609020204030204" pitchFamily="49" charset="0"/>
                <a:cs typeface="Consolas" panose="020B0609020204030204" pitchFamily="49" charset="0"/>
              </a:rPr>
              <a:t>format  	= </a:t>
            </a:r>
            <a:r>
              <a:rPr lang="en-US" sz="1400" dirty="0">
                <a:solidFill>
                  <a:srgbClr val="4F9A05"/>
                </a:solidFill>
                <a:latin typeface="Consolas" panose="020B0609020204030204" pitchFamily="49" charset="0"/>
                <a:cs typeface="Consolas" panose="020B0609020204030204" pitchFamily="49" charset="0"/>
              </a:rPr>
              <a:t>"report"</a:t>
            </a:r>
            <a:r>
              <a:rPr lang="en-US" sz="1400" dirty="0">
                <a:solidFill>
                  <a:srgbClr val="000000"/>
                </a:solidFill>
                <a:latin typeface="Consolas" panose="020B0609020204030204" pitchFamily="49" charset="0"/>
                <a:cs typeface="Consolas" panose="020B0609020204030204" pitchFamily="49" charset="0"/>
              </a:rPr>
              <a:t>, </a:t>
            </a:r>
            <a:r>
              <a:rPr lang="en-US" sz="1400" dirty="0">
                <a:solidFill>
                  <a:schemeClr val="tx1"/>
                </a:solidFill>
                <a:latin typeface="Consolas" panose="020B0609020204030204" pitchFamily="49" charset="0"/>
                <a:cs typeface="Consolas" panose="020B0609020204030204" pitchFamily="49" charset="0"/>
              </a:rPr>
              <a:t>		 	         	</a:t>
            </a:r>
            <a:r>
              <a:rPr lang="en-US" sz="1400" dirty="0">
                <a:solidFill>
                  <a:srgbClr val="214A88"/>
                </a:solidFill>
                <a:latin typeface="Consolas" panose="020B0609020204030204" pitchFamily="49" charset="0"/>
                <a:cs typeface="Consolas" panose="020B0609020204030204" pitchFamily="49" charset="0"/>
              </a:rPr>
              <a:t>extension	= </a:t>
            </a:r>
            <a:r>
              <a:rPr lang="en-US" sz="1400" dirty="0">
                <a:solidFill>
                  <a:srgbClr val="4F9A05"/>
                </a:solidFill>
                <a:latin typeface="Consolas" panose="020B0609020204030204" pitchFamily="49" charset="0"/>
                <a:cs typeface="Consolas" panose="020B0609020204030204" pitchFamily="49" charset="0"/>
              </a:rPr>
              <a:t>"word"</a:t>
            </a:r>
            <a:r>
              <a:rPr lang="en-US" sz="1400" dirty="0">
                <a:solidFill>
                  <a:schemeClr val="tx1"/>
                </a:solidFill>
                <a:latin typeface="Consolas" panose="020B0609020204030204" pitchFamily="49" charset="0"/>
                <a:cs typeface="Consolas" panose="020B0609020204030204" pitchFamily="49" charset="0"/>
              </a:rPr>
              <a:t>)</a:t>
            </a:r>
            <a:endParaRPr lang="en-US" sz="1400" dirty="0">
              <a:solidFill>
                <a:srgbClr val="000000"/>
              </a:solidFill>
              <a:latin typeface="Consolas" panose="020B0609020204030204" pitchFamily="49" charset="0"/>
              <a:cs typeface="Consolas" panose="020B0609020204030204" pitchFamily="49" charset="0"/>
            </a:endParaRPr>
          </a:p>
        </p:txBody>
      </p:sp>
      <p:sp>
        <p:nvSpPr>
          <p:cNvPr id="15" name="Rectangle 14"/>
          <p:cNvSpPr/>
          <p:nvPr/>
        </p:nvSpPr>
        <p:spPr>
          <a:xfrm>
            <a:off x="422516" y="1820419"/>
            <a:ext cx="1101484" cy="1613452"/>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horz" lIns="0" tIns="0" rIns="0" bIns="0" rtlCol="0" anchor="ctr" anchorCtr="0"/>
          <a:lstStyle/>
          <a:p>
            <a:r>
              <a:rPr lang="en-US" sz="1400" b="1">
                <a:solidFill>
                  <a:schemeClr val="tx1"/>
                </a:solidFill>
                <a:latin typeface="Consolas" panose="020B0609020204030204" pitchFamily="49" charset="0"/>
                <a:cs typeface="Consolas" panose="020B0609020204030204" pitchFamily="49" charset="0"/>
              </a:rPr>
              <a:t>Controller Creation</a:t>
            </a:r>
          </a:p>
        </p:txBody>
      </p:sp>
      <p:sp>
        <p:nvSpPr>
          <p:cNvPr id="7" name="TextBox 6"/>
          <p:cNvSpPr txBox="1"/>
          <p:nvPr/>
        </p:nvSpPr>
        <p:spPr>
          <a:xfrm>
            <a:off x="5562600" y="2029457"/>
            <a:ext cx="1049793" cy="307777"/>
          </a:xfrm>
          <a:prstGeom prst="rect">
            <a:avLst/>
          </a:prstGeom>
          <a:noFill/>
        </p:spPr>
        <p:txBody>
          <a:bodyPr wrap="square" rtlCol="0">
            <a:spAutoFit/>
          </a:bodyPr>
          <a:lstStyle/>
          <a:p>
            <a:pPr algn="r"/>
            <a:r>
              <a:rPr lang="en-US" sz="1400" b="1"/>
              <a:t>NONMEM</a:t>
            </a:r>
            <a:endParaRPr lang="en-US" b="1"/>
          </a:p>
        </p:txBody>
      </p:sp>
      <p:sp>
        <p:nvSpPr>
          <p:cNvPr id="16" name="TextBox 15"/>
          <p:cNvSpPr txBox="1"/>
          <p:nvPr/>
        </p:nvSpPr>
        <p:spPr>
          <a:xfrm>
            <a:off x="5562600" y="2554973"/>
            <a:ext cx="1049793" cy="307777"/>
          </a:xfrm>
          <a:prstGeom prst="rect">
            <a:avLst/>
          </a:prstGeom>
          <a:noFill/>
        </p:spPr>
        <p:txBody>
          <a:bodyPr wrap="square" rtlCol="0">
            <a:spAutoFit/>
          </a:bodyPr>
          <a:lstStyle/>
          <a:p>
            <a:pPr algn="r"/>
            <a:r>
              <a:rPr lang="en-US" sz="1400" b="1"/>
              <a:t>Monolix</a:t>
            </a:r>
            <a:endParaRPr lang="en-US" b="1"/>
          </a:p>
        </p:txBody>
      </p:sp>
      <p:sp>
        <p:nvSpPr>
          <p:cNvPr id="17" name="TextBox 16"/>
          <p:cNvSpPr txBox="1"/>
          <p:nvPr/>
        </p:nvSpPr>
        <p:spPr>
          <a:xfrm>
            <a:off x="5562600" y="3150951"/>
            <a:ext cx="1049793" cy="307777"/>
          </a:xfrm>
          <a:prstGeom prst="rect">
            <a:avLst/>
          </a:prstGeom>
          <a:noFill/>
        </p:spPr>
        <p:txBody>
          <a:bodyPr wrap="square" rtlCol="0">
            <a:spAutoFit/>
          </a:bodyPr>
          <a:lstStyle/>
          <a:p>
            <a:pPr algn="r"/>
            <a:r>
              <a:rPr lang="en-US" sz="1400" b="1"/>
              <a:t>nlmixr</a:t>
            </a:r>
            <a:endParaRPr lang="en-US" b="1"/>
          </a:p>
        </p:txBody>
      </p:sp>
      <p:sp>
        <p:nvSpPr>
          <p:cNvPr id="8" name="Striped Right Arrow 7"/>
          <p:cNvSpPr/>
          <p:nvPr/>
        </p:nvSpPr>
        <p:spPr>
          <a:xfrm>
            <a:off x="6087496" y="4014369"/>
            <a:ext cx="618104" cy="462381"/>
          </a:xfrm>
          <a:prstGeom prst="stripedRightArrow">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
        <p:nvSpPr>
          <p:cNvPr id="18" name="Rectangle 17"/>
          <p:cNvSpPr/>
          <p:nvPr/>
        </p:nvSpPr>
        <p:spPr>
          <a:xfrm>
            <a:off x="457200" y="1334147"/>
            <a:ext cx="6130685" cy="417489"/>
          </a:xfrm>
          <a:prstGeom prst="rect">
            <a:avLst/>
          </a:prstGeom>
          <a:solidFill>
            <a:schemeClr val="bg1">
              <a:lumMod val="75000"/>
              <a:alpha val="5019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r>
              <a:rPr lang="en-US" sz="1400" b="1">
                <a:solidFill>
                  <a:srgbClr val="214A88"/>
                </a:solidFill>
                <a:latin typeface="Consolas" panose="020B0609020204030204" pitchFamily="49" charset="0"/>
                <a:cs typeface="Consolas" panose="020B0609020204030204" pitchFamily="49" charset="0"/>
              </a:rPr>
              <a:t>library</a:t>
            </a:r>
            <a:r>
              <a:rPr lang="en-US" sz="1400">
                <a:solidFill>
                  <a:srgbClr val="000000"/>
                </a:solidFill>
                <a:latin typeface="Consolas" panose="020B0609020204030204" pitchFamily="49" charset="0"/>
                <a:cs typeface="Consolas" panose="020B0609020204030204" pitchFamily="49" charset="0"/>
              </a:rPr>
              <a:t>(</a:t>
            </a:r>
            <a:r>
              <a:rPr lang="en-US" sz="1400">
                <a:solidFill>
                  <a:srgbClr val="4F9A05"/>
                </a:solidFill>
                <a:latin typeface="Consolas" panose="020B0609020204030204" pitchFamily="49" charset="0"/>
                <a:cs typeface="Consolas" panose="020B0609020204030204" pitchFamily="49" charset="0"/>
              </a:rPr>
              <a:t>ggPMX</a:t>
            </a:r>
            <a:r>
              <a:rPr lang="en-US" sz="1400">
                <a:solidFill>
                  <a:srgbClr val="000000"/>
                </a:solidFill>
                <a:latin typeface="Consolas" panose="020B0609020204030204" pitchFamily="49" charset="0"/>
                <a:cs typeface="Consolas" panose="020B0609020204030204" pitchFamily="49" charset="0"/>
              </a:rPr>
              <a:t>)</a:t>
            </a:r>
          </a:p>
        </p:txBody>
      </p:sp>
      <p:sp>
        <p:nvSpPr>
          <p:cNvPr id="6" name="Footer Placeholder 5"/>
          <p:cNvSpPr>
            <a:spLocks noGrp="1"/>
          </p:cNvSpPr>
          <p:nvPr>
            <p:ph type="ftr" sz="quarter" idx="10"/>
          </p:nvPr>
        </p:nvSpPr>
        <p:spPr/>
        <p:txBody>
          <a:bodyPr/>
          <a:lstStyle/>
          <a:p>
            <a:r>
              <a:rPr lang="pt-BR"/>
              <a:t>ggPMX</a:t>
            </a:r>
            <a:endParaRPr lang="en-US"/>
          </a:p>
        </p:txBody>
      </p:sp>
      <p:sp>
        <p:nvSpPr>
          <p:cNvPr id="9" name="Slide Number Placeholder 8"/>
          <p:cNvSpPr>
            <a:spLocks noGrp="1"/>
          </p:cNvSpPr>
          <p:nvPr>
            <p:ph type="sldNum" sz="quarter" idx="11"/>
          </p:nvPr>
        </p:nvSpPr>
        <p:spPr/>
        <p:txBody>
          <a:bodyPr/>
          <a:lstStyle/>
          <a:p>
            <a:fld id="{47547CF9-5B10-D24F-A8D7-45A9778164F7}" type="slidenum">
              <a:rPr lang="uk-UA" smtClean="0"/>
              <a:pPr/>
              <a:t>6</a:t>
            </a:fld>
            <a:endParaRPr lang="uk-UA"/>
          </a:p>
        </p:txBody>
      </p:sp>
      <p:sp>
        <p:nvSpPr>
          <p:cNvPr id="19" name="Rectangle 18">
            <a:extLst>
              <a:ext uri="{FF2B5EF4-FFF2-40B4-BE49-F238E27FC236}">
                <a16:creationId xmlns:a16="http://schemas.microsoft.com/office/drawing/2014/main" id="{FBD61668-C28A-4BED-A894-4FF1B57B0F42}"/>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35603650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42900"/>
            <a:ext cx="7543800" cy="519401"/>
          </a:xfrm>
        </p:spPr>
        <p:txBody>
          <a:bodyPr>
            <a:normAutofit/>
          </a:bodyPr>
          <a:lstStyle/>
          <a:p>
            <a:r>
              <a:rPr lang="en-US" dirty="0"/>
              <a:t>Controller Options</a:t>
            </a:r>
          </a:p>
        </p:txBody>
      </p:sp>
      <p:sp>
        <p:nvSpPr>
          <p:cNvPr id="4" name="Footer Placeholder 3"/>
          <p:cNvSpPr>
            <a:spLocks noGrp="1"/>
          </p:cNvSpPr>
          <p:nvPr>
            <p:ph type="ftr" sz="quarter" idx="10"/>
          </p:nvPr>
        </p:nvSpPr>
        <p:spPr/>
        <p:txBody>
          <a:bodyPr/>
          <a:lstStyle/>
          <a:p>
            <a:r>
              <a:rPr lang="en-US"/>
              <a:t>ggPMX</a:t>
            </a:r>
            <a:endParaRPr lang="en-US" dirty="0"/>
          </a:p>
        </p:txBody>
      </p:sp>
      <p:sp>
        <p:nvSpPr>
          <p:cNvPr id="9" name="TextBox 211"/>
          <p:cNvSpPr txBox="1"/>
          <p:nvPr/>
        </p:nvSpPr>
        <p:spPr>
          <a:xfrm rot="16200000">
            <a:off x="156662" y="1519662"/>
            <a:ext cx="1168876" cy="251278"/>
          </a:xfrm>
          <a:prstGeom prst="rect">
            <a:avLst/>
          </a:prstGeom>
          <a:solidFill>
            <a:schemeClr val="accent1">
              <a:lumMod val="60000"/>
              <a:lumOff val="40000"/>
            </a:schemeClr>
          </a:solidFill>
        </p:spPr>
        <p:txBody>
          <a:bodyPr wrap="square" rtlCol="0" anchor="ctr">
            <a:noAutofit/>
          </a:bodyPr>
          <a:lstStyle>
            <a:defPPr>
              <a:defRPr lang="en-US"/>
            </a:defPPr>
            <a:lvl1pPr marL="0" algn="l" defTabSz="1413816" rtl="0" eaLnBrk="1" latinLnBrk="0" hangingPunct="1">
              <a:defRPr sz="2800" kern="1200">
                <a:solidFill>
                  <a:schemeClr val="tx1"/>
                </a:solidFill>
                <a:latin typeface="+mn-lt"/>
                <a:ea typeface="+mn-ea"/>
                <a:cs typeface="+mn-cs"/>
              </a:defRPr>
            </a:lvl1pPr>
            <a:lvl2pPr marL="706908" algn="l" defTabSz="1413816" rtl="0" eaLnBrk="1" latinLnBrk="0" hangingPunct="1">
              <a:defRPr sz="2800" kern="1200">
                <a:solidFill>
                  <a:schemeClr val="tx1"/>
                </a:solidFill>
                <a:latin typeface="+mn-lt"/>
                <a:ea typeface="+mn-ea"/>
                <a:cs typeface="+mn-cs"/>
              </a:defRPr>
            </a:lvl2pPr>
            <a:lvl3pPr marL="1413816" algn="l" defTabSz="1413816" rtl="0" eaLnBrk="1" latinLnBrk="0" hangingPunct="1">
              <a:defRPr sz="2800" kern="1200">
                <a:solidFill>
                  <a:schemeClr val="tx1"/>
                </a:solidFill>
                <a:latin typeface="+mn-lt"/>
                <a:ea typeface="+mn-ea"/>
                <a:cs typeface="+mn-cs"/>
              </a:defRPr>
            </a:lvl3pPr>
            <a:lvl4pPr marL="2120724" algn="l" defTabSz="1413816" rtl="0" eaLnBrk="1" latinLnBrk="0" hangingPunct="1">
              <a:defRPr sz="2800" kern="1200">
                <a:solidFill>
                  <a:schemeClr val="tx1"/>
                </a:solidFill>
                <a:latin typeface="+mn-lt"/>
                <a:ea typeface="+mn-ea"/>
                <a:cs typeface="+mn-cs"/>
              </a:defRPr>
            </a:lvl4pPr>
            <a:lvl5pPr marL="2827632" algn="l" defTabSz="1413816" rtl="0" eaLnBrk="1" latinLnBrk="0" hangingPunct="1">
              <a:defRPr sz="2800" kern="1200">
                <a:solidFill>
                  <a:schemeClr val="tx1"/>
                </a:solidFill>
                <a:latin typeface="+mn-lt"/>
                <a:ea typeface="+mn-ea"/>
                <a:cs typeface="+mn-cs"/>
              </a:defRPr>
            </a:lvl5pPr>
            <a:lvl6pPr marL="3534540" algn="l" defTabSz="1413816" rtl="0" eaLnBrk="1" latinLnBrk="0" hangingPunct="1">
              <a:defRPr sz="2800" kern="1200">
                <a:solidFill>
                  <a:schemeClr val="tx1"/>
                </a:solidFill>
                <a:latin typeface="+mn-lt"/>
                <a:ea typeface="+mn-ea"/>
                <a:cs typeface="+mn-cs"/>
              </a:defRPr>
            </a:lvl6pPr>
            <a:lvl7pPr marL="4241448" algn="l" defTabSz="1413816" rtl="0" eaLnBrk="1" latinLnBrk="0" hangingPunct="1">
              <a:defRPr sz="2800" kern="1200">
                <a:solidFill>
                  <a:schemeClr val="tx1"/>
                </a:solidFill>
                <a:latin typeface="+mn-lt"/>
                <a:ea typeface="+mn-ea"/>
                <a:cs typeface="+mn-cs"/>
              </a:defRPr>
            </a:lvl7pPr>
            <a:lvl8pPr marL="4948356" algn="l" defTabSz="1413816" rtl="0" eaLnBrk="1" latinLnBrk="0" hangingPunct="1">
              <a:defRPr sz="2800" kern="1200">
                <a:solidFill>
                  <a:schemeClr val="tx1"/>
                </a:solidFill>
                <a:latin typeface="+mn-lt"/>
                <a:ea typeface="+mn-ea"/>
                <a:cs typeface="+mn-cs"/>
              </a:defRPr>
            </a:lvl8pPr>
            <a:lvl9pPr marL="5655264" algn="l" defTabSz="1413816" rtl="0" eaLnBrk="1" latinLnBrk="0" hangingPunct="1">
              <a:defRPr sz="2800" kern="1200">
                <a:solidFill>
                  <a:schemeClr val="tx1"/>
                </a:solidFill>
                <a:latin typeface="+mn-lt"/>
                <a:ea typeface="+mn-ea"/>
                <a:cs typeface="+mn-cs"/>
              </a:defRPr>
            </a:lvl9pPr>
          </a:lstStyle>
          <a:p>
            <a:pPr algn="ctr"/>
            <a:r>
              <a:rPr lang="en-US" sz="1200" dirty="0">
                <a:solidFill>
                  <a:schemeClr val="bg1"/>
                </a:solidFill>
              </a:rPr>
              <a:t>mandatory</a:t>
            </a:r>
          </a:p>
        </p:txBody>
      </p:sp>
      <p:sp>
        <p:nvSpPr>
          <p:cNvPr id="10" name="TextBox 212"/>
          <p:cNvSpPr txBox="1"/>
          <p:nvPr/>
        </p:nvSpPr>
        <p:spPr>
          <a:xfrm rot="16200000">
            <a:off x="-527184" y="3372385"/>
            <a:ext cx="2536569" cy="251278"/>
          </a:xfrm>
          <a:prstGeom prst="rect">
            <a:avLst/>
          </a:prstGeom>
          <a:solidFill>
            <a:schemeClr val="accent1">
              <a:lumMod val="40000"/>
              <a:lumOff val="60000"/>
            </a:schemeClr>
          </a:solidFill>
        </p:spPr>
        <p:txBody>
          <a:bodyPr wrap="square" rtlCol="0" anchor="ctr">
            <a:noAutofit/>
          </a:bodyPr>
          <a:lstStyle>
            <a:defPPr>
              <a:defRPr lang="en-US"/>
            </a:defPPr>
            <a:lvl1pPr marL="0" algn="l" defTabSz="1413816" rtl="0" eaLnBrk="1" latinLnBrk="0" hangingPunct="1">
              <a:defRPr sz="2800" kern="1200">
                <a:solidFill>
                  <a:schemeClr val="tx1"/>
                </a:solidFill>
                <a:latin typeface="+mn-lt"/>
                <a:ea typeface="+mn-ea"/>
                <a:cs typeface="+mn-cs"/>
              </a:defRPr>
            </a:lvl1pPr>
            <a:lvl2pPr marL="706908" algn="l" defTabSz="1413816" rtl="0" eaLnBrk="1" latinLnBrk="0" hangingPunct="1">
              <a:defRPr sz="2800" kern="1200">
                <a:solidFill>
                  <a:schemeClr val="tx1"/>
                </a:solidFill>
                <a:latin typeface="+mn-lt"/>
                <a:ea typeface="+mn-ea"/>
                <a:cs typeface="+mn-cs"/>
              </a:defRPr>
            </a:lvl2pPr>
            <a:lvl3pPr marL="1413816" algn="l" defTabSz="1413816" rtl="0" eaLnBrk="1" latinLnBrk="0" hangingPunct="1">
              <a:defRPr sz="2800" kern="1200">
                <a:solidFill>
                  <a:schemeClr val="tx1"/>
                </a:solidFill>
                <a:latin typeface="+mn-lt"/>
                <a:ea typeface="+mn-ea"/>
                <a:cs typeface="+mn-cs"/>
              </a:defRPr>
            </a:lvl3pPr>
            <a:lvl4pPr marL="2120724" algn="l" defTabSz="1413816" rtl="0" eaLnBrk="1" latinLnBrk="0" hangingPunct="1">
              <a:defRPr sz="2800" kern="1200">
                <a:solidFill>
                  <a:schemeClr val="tx1"/>
                </a:solidFill>
                <a:latin typeface="+mn-lt"/>
                <a:ea typeface="+mn-ea"/>
                <a:cs typeface="+mn-cs"/>
              </a:defRPr>
            </a:lvl4pPr>
            <a:lvl5pPr marL="2827632" algn="l" defTabSz="1413816" rtl="0" eaLnBrk="1" latinLnBrk="0" hangingPunct="1">
              <a:defRPr sz="2800" kern="1200">
                <a:solidFill>
                  <a:schemeClr val="tx1"/>
                </a:solidFill>
                <a:latin typeface="+mn-lt"/>
                <a:ea typeface="+mn-ea"/>
                <a:cs typeface="+mn-cs"/>
              </a:defRPr>
            </a:lvl5pPr>
            <a:lvl6pPr marL="3534540" algn="l" defTabSz="1413816" rtl="0" eaLnBrk="1" latinLnBrk="0" hangingPunct="1">
              <a:defRPr sz="2800" kern="1200">
                <a:solidFill>
                  <a:schemeClr val="tx1"/>
                </a:solidFill>
                <a:latin typeface="+mn-lt"/>
                <a:ea typeface="+mn-ea"/>
                <a:cs typeface="+mn-cs"/>
              </a:defRPr>
            </a:lvl6pPr>
            <a:lvl7pPr marL="4241448" algn="l" defTabSz="1413816" rtl="0" eaLnBrk="1" latinLnBrk="0" hangingPunct="1">
              <a:defRPr sz="2800" kern="1200">
                <a:solidFill>
                  <a:schemeClr val="tx1"/>
                </a:solidFill>
                <a:latin typeface="+mn-lt"/>
                <a:ea typeface="+mn-ea"/>
                <a:cs typeface="+mn-cs"/>
              </a:defRPr>
            </a:lvl7pPr>
            <a:lvl8pPr marL="4948356" algn="l" defTabSz="1413816" rtl="0" eaLnBrk="1" latinLnBrk="0" hangingPunct="1">
              <a:defRPr sz="2800" kern="1200">
                <a:solidFill>
                  <a:schemeClr val="tx1"/>
                </a:solidFill>
                <a:latin typeface="+mn-lt"/>
                <a:ea typeface="+mn-ea"/>
                <a:cs typeface="+mn-cs"/>
              </a:defRPr>
            </a:lvl8pPr>
            <a:lvl9pPr marL="5655264" algn="l" defTabSz="1413816" rtl="0" eaLnBrk="1" latinLnBrk="0" hangingPunct="1">
              <a:defRPr sz="2800" kern="1200">
                <a:solidFill>
                  <a:schemeClr val="tx1"/>
                </a:solidFill>
                <a:latin typeface="+mn-lt"/>
                <a:ea typeface="+mn-ea"/>
                <a:cs typeface="+mn-cs"/>
              </a:defRPr>
            </a:lvl9pPr>
          </a:lstStyle>
          <a:p>
            <a:pPr algn="ctr"/>
            <a:r>
              <a:rPr lang="en-US" sz="1200" dirty="0">
                <a:solidFill>
                  <a:schemeClr val="bg1"/>
                </a:solidFill>
              </a:rPr>
              <a:t>optional</a:t>
            </a:r>
          </a:p>
        </p:txBody>
      </p:sp>
      <p:sp>
        <p:nvSpPr>
          <p:cNvPr id="11" name="TextBox 213"/>
          <p:cNvSpPr txBox="1"/>
          <p:nvPr/>
        </p:nvSpPr>
        <p:spPr>
          <a:xfrm rot="5400000">
            <a:off x="6305074" y="4226574"/>
            <a:ext cx="822959" cy="256511"/>
          </a:xfrm>
          <a:prstGeom prst="rect">
            <a:avLst/>
          </a:prstGeom>
          <a:solidFill>
            <a:schemeClr val="accent1">
              <a:lumMod val="40000"/>
              <a:lumOff val="60000"/>
            </a:schemeClr>
          </a:solidFill>
        </p:spPr>
        <p:txBody>
          <a:bodyPr wrap="square" rtlCol="0" anchor="ctr">
            <a:noAutofit/>
          </a:bodyPr>
          <a:lstStyle>
            <a:defPPr>
              <a:defRPr lang="en-US"/>
            </a:defPPr>
            <a:lvl1pPr marL="0" algn="l" defTabSz="1413816" rtl="0" eaLnBrk="1" latinLnBrk="0" hangingPunct="1">
              <a:defRPr sz="2800" kern="1200">
                <a:solidFill>
                  <a:schemeClr val="tx1"/>
                </a:solidFill>
                <a:latin typeface="+mn-lt"/>
                <a:ea typeface="+mn-ea"/>
                <a:cs typeface="+mn-cs"/>
              </a:defRPr>
            </a:lvl1pPr>
            <a:lvl2pPr marL="706908" algn="l" defTabSz="1413816" rtl="0" eaLnBrk="1" latinLnBrk="0" hangingPunct="1">
              <a:defRPr sz="2800" kern="1200">
                <a:solidFill>
                  <a:schemeClr val="tx1"/>
                </a:solidFill>
                <a:latin typeface="+mn-lt"/>
                <a:ea typeface="+mn-ea"/>
                <a:cs typeface="+mn-cs"/>
              </a:defRPr>
            </a:lvl2pPr>
            <a:lvl3pPr marL="1413816" algn="l" defTabSz="1413816" rtl="0" eaLnBrk="1" latinLnBrk="0" hangingPunct="1">
              <a:defRPr sz="2800" kern="1200">
                <a:solidFill>
                  <a:schemeClr val="tx1"/>
                </a:solidFill>
                <a:latin typeface="+mn-lt"/>
                <a:ea typeface="+mn-ea"/>
                <a:cs typeface="+mn-cs"/>
              </a:defRPr>
            </a:lvl3pPr>
            <a:lvl4pPr marL="2120724" algn="l" defTabSz="1413816" rtl="0" eaLnBrk="1" latinLnBrk="0" hangingPunct="1">
              <a:defRPr sz="2800" kern="1200">
                <a:solidFill>
                  <a:schemeClr val="tx1"/>
                </a:solidFill>
                <a:latin typeface="+mn-lt"/>
                <a:ea typeface="+mn-ea"/>
                <a:cs typeface="+mn-cs"/>
              </a:defRPr>
            </a:lvl4pPr>
            <a:lvl5pPr marL="2827632" algn="l" defTabSz="1413816" rtl="0" eaLnBrk="1" latinLnBrk="0" hangingPunct="1">
              <a:defRPr sz="2800" kern="1200">
                <a:solidFill>
                  <a:schemeClr val="tx1"/>
                </a:solidFill>
                <a:latin typeface="+mn-lt"/>
                <a:ea typeface="+mn-ea"/>
                <a:cs typeface="+mn-cs"/>
              </a:defRPr>
            </a:lvl5pPr>
            <a:lvl6pPr marL="3534540" algn="l" defTabSz="1413816" rtl="0" eaLnBrk="1" latinLnBrk="0" hangingPunct="1">
              <a:defRPr sz="2800" kern="1200">
                <a:solidFill>
                  <a:schemeClr val="tx1"/>
                </a:solidFill>
                <a:latin typeface="+mn-lt"/>
                <a:ea typeface="+mn-ea"/>
                <a:cs typeface="+mn-cs"/>
              </a:defRPr>
            </a:lvl6pPr>
            <a:lvl7pPr marL="4241448" algn="l" defTabSz="1413816" rtl="0" eaLnBrk="1" latinLnBrk="0" hangingPunct="1">
              <a:defRPr sz="2800" kern="1200">
                <a:solidFill>
                  <a:schemeClr val="tx1"/>
                </a:solidFill>
                <a:latin typeface="+mn-lt"/>
                <a:ea typeface="+mn-ea"/>
                <a:cs typeface="+mn-cs"/>
              </a:defRPr>
            </a:lvl7pPr>
            <a:lvl8pPr marL="4948356" algn="l" defTabSz="1413816" rtl="0" eaLnBrk="1" latinLnBrk="0" hangingPunct="1">
              <a:defRPr sz="2800" kern="1200">
                <a:solidFill>
                  <a:schemeClr val="tx1"/>
                </a:solidFill>
                <a:latin typeface="+mn-lt"/>
                <a:ea typeface="+mn-ea"/>
                <a:cs typeface="+mn-cs"/>
              </a:defRPr>
            </a:lvl8pPr>
            <a:lvl9pPr marL="5655264" algn="l" defTabSz="1413816" rtl="0" eaLnBrk="1" latinLnBrk="0" hangingPunct="1">
              <a:defRPr sz="2800" kern="1200">
                <a:solidFill>
                  <a:schemeClr val="tx1"/>
                </a:solidFill>
                <a:latin typeface="+mn-lt"/>
                <a:ea typeface="+mn-ea"/>
                <a:cs typeface="+mn-cs"/>
              </a:defRPr>
            </a:lvl9pPr>
          </a:lstStyle>
          <a:p>
            <a:pPr algn="ctr"/>
            <a:r>
              <a:rPr lang="en-US" sz="1200" dirty="0">
                <a:solidFill>
                  <a:schemeClr val="bg1"/>
                </a:solidFill>
              </a:rPr>
              <a:t>object</a:t>
            </a:r>
          </a:p>
        </p:txBody>
      </p:sp>
      <p:sp>
        <p:nvSpPr>
          <p:cNvPr id="12" name="TextBox 234"/>
          <p:cNvSpPr txBox="1"/>
          <p:nvPr/>
        </p:nvSpPr>
        <p:spPr>
          <a:xfrm rot="5400000">
            <a:off x="5275992" y="2377016"/>
            <a:ext cx="2882488" cy="250184"/>
          </a:xfrm>
          <a:prstGeom prst="rect">
            <a:avLst/>
          </a:prstGeom>
          <a:solidFill>
            <a:schemeClr val="accent1">
              <a:lumMod val="60000"/>
              <a:lumOff val="40000"/>
            </a:schemeClr>
          </a:solidFill>
        </p:spPr>
        <p:txBody>
          <a:bodyPr wrap="square" rtlCol="0" anchor="ctr">
            <a:noAutofit/>
          </a:bodyPr>
          <a:lstStyle>
            <a:defPPr>
              <a:defRPr lang="en-US"/>
            </a:defPPr>
            <a:lvl1pPr marL="0" algn="l" defTabSz="1413816" rtl="0" eaLnBrk="1" latinLnBrk="0" hangingPunct="1">
              <a:defRPr sz="2800" kern="1200">
                <a:solidFill>
                  <a:schemeClr val="tx1"/>
                </a:solidFill>
                <a:latin typeface="+mn-lt"/>
                <a:ea typeface="+mn-ea"/>
                <a:cs typeface="+mn-cs"/>
              </a:defRPr>
            </a:lvl1pPr>
            <a:lvl2pPr marL="706908" algn="l" defTabSz="1413816" rtl="0" eaLnBrk="1" latinLnBrk="0" hangingPunct="1">
              <a:defRPr sz="2800" kern="1200">
                <a:solidFill>
                  <a:schemeClr val="tx1"/>
                </a:solidFill>
                <a:latin typeface="+mn-lt"/>
                <a:ea typeface="+mn-ea"/>
                <a:cs typeface="+mn-cs"/>
              </a:defRPr>
            </a:lvl2pPr>
            <a:lvl3pPr marL="1413816" algn="l" defTabSz="1413816" rtl="0" eaLnBrk="1" latinLnBrk="0" hangingPunct="1">
              <a:defRPr sz="2800" kern="1200">
                <a:solidFill>
                  <a:schemeClr val="tx1"/>
                </a:solidFill>
                <a:latin typeface="+mn-lt"/>
                <a:ea typeface="+mn-ea"/>
                <a:cs typeface="+mn-cs"/>
              </a:defRPr>
            </a:lvl3pPr>
            <a:lvl4pPr marL="2120724" algn="l" defTabSz="1413816" rtl="0" eaLnBrk="1" latinLnBrk="0" hangingPunct="1">
              <a:defRPr sz="2800" kern="1200">
                <a:solidFill>
                  <a:schemeClr val="tx1"/>
                </a:solidFill>
                <a:latin typeface="+mn-lt"/>
                <a:ea typeface="+mn-ea"/>
                <a:cs typeface="+mn-cs"/>
              </a:defRPr>
            </a:lvl4pPr>
            <a:lvl5pPr marL="2827632" algn="l" defTabSz="1413816" rtl="0" eaLnBrk="1" latinLnBrk="0" hangingPunct="1">
              <a:defRPr sz="2800" kern="1200">
                <a:solidFill>
                  <a:schemeClr val="tx1"/>
                </a:solidFill>
                <a:latin typeface="+mn-lt"/>
                <a:ea typeface="+mn-ea"/>
                <a:cs typeface="+mn-cs"/>
              </a:defRPr>
            </a:lvl5pPr>
            <a:lvl6pPr marL="3534540" algn="l" defTabSz="1413816" rtl="0" eaLnBrk="1" latinLnBrk="0" hangingPunct="1">
              <a:defRPr sz="2800" kern="1200">
                <a:solidFill>
                  <a:schemeClr val="tx1"/>
                </a:solidFill>
                <a:latin typeface="+mn-lt"/>
                <a:ea typeface="+mn-ea"/>
                <a:cs typeface="+mn-cs"/>
              </a:defRPr>
            </a:lvl6pPr>
            <a:lvl7pPr marL="4241448" algn="l" defTabSz="1413816" rtl="0" eaLnBrk="1" latinLnBrk="0" hangingPunct="1">
              <a:defRPr sz="2800" kern="1200">
                <a:solidFill>
                  <a:schemeClr val="tx1"/>
                </a:solidFill>
                <a:latin typeface="+mn-lt"/>
                <a:ea typeface="+mn-ea"/>
                <a:cs typeface="+mn-cs"/>
              </a:defRPr>
            </a:lvl7pPr>
            <a:lvl8pPr marL="4948356" algn="l" defTabSz="1413816" rtl="0" eaLnBrk="1" latinLnBrk="0" hangingPunct="1">
              <a:defRPr sz="2800" kern="1200">
                <a:solidFill>
                  <a:schemeClr val="tx1"/>
                </a:solidFill>
                <a:latin typeface="+mn-lt"/>
                <a:ea typeface="+mn-ea"/>
                <a:cs typeface="+mn-cs"/>
              </a:defRPr>
            </a:lvl8pPr>
            <a:lvl9pPr marL="5655264" algn="l" defTabSz="1413816" rtl="0" eaLnBrk="1" latinLnBrk="0" hangingPunct="1">
              <a:defRPr sz="2800" kern="1200">
                <a:solidFill>
                  <a:schemeClr val="tx1"/>
                </a:solidFill>
                <a:latin typeface="+mn-lt"/>
                <a:ea typeface="+mn-ea"/>
                <a:cs typeface="+mn-cs"/>
              </a:defRPr>
            </a:lvl9pPr>
          </a:lstStyle>
          <a:p>
            <a:pPr algn="ctr"/>
            <a:r>
              <a:rPr lang="en-US" sz="1200" dirty="0">
                <a:solidFill>
                  <a:schemeClr val="bg1"/>
                </a:solidFill>
              </a:rPr>
              <a:t>character</a:t>
            </a:r>
          </a:p>
        </p:txBody>
      </p:sp>
      <p:graphicFrame>
        <p:nvGraphicFramePr>
          <p:cNvPr id="13" name="Table 12"/>
          <p:cNvGraphicFramePr>
            <a:graphicFrameLocks noGrp="1"/>
          </p:cNvGraphicFramePr>
          <p:nvPr>
            <p:extLst>
              <p:ext uri="{D42A27DB-BD31-4B8C-83A1-F6EECF244321}">
                <p14:modId xmlns:p14="http://schemas.microsoft.com/office/powerpoint/2010/main" val="2036598309"/>
              </p:ext>
            </p:extLst>
          </p:nvPr>
        </p:nvGraphicFramePr>
        <p:xfrm>
          <a:off x="866738" y="857249"/>
          <a:ext cx="5721563" cy="3909060"/>
        </p:xfrm>
        <a:graphic>
          <a:graphicData uri="http://schemas.openxmlformats.org/drawingml/2006/table">
            <a:tbl>
              <a:tblPr firstRow="1" bandRow="1">
                <a:tableStyleId>{3B4B98B0-60AC-42C2-AFA5-B58CD77FA1E5}</a:tableStyleId>
              </a:tblPr>
              <a:tblGrid>
                <a:gridCol w="1040112">
                  <a:extLst>
                    <a:ext uri="{9D8B030D-6E8A-4147-A177-3AD203B41FA5}">
                      <a16:colId xmlns:a16="http://schemas.microsoft.com/office/drawing/2014/main" val="2950493755"/>
                    </a:ext>
                  </a:extLst>
                </a:gridCol>
                <a:gridCol w="4681451">
                  <a:extLst>
                    <a:ext uri="{9D8B030D-6E8A-4147-A177-3AD203B41FA5}">
                      <a16:colId xmlns:a16="http://schemas.microsoft.com/office/drawing/2014/main" val="2503417273"/>
                    </a:ext>
                  </a:extLst>
                </a:gridCol>
              </a:tblGrid>
              <a:tr h="205740">
                <a:tc>
                  <a:txBody>
                    <a:bodyPr/>
                    <a:lstStyle/>
                    <a:p>
                      <a:r>
                        <a:rPr lang="en-US" sz="900" dirty="0"/>
                        <a:t>Parameter name</a:t>
                      </a:r>
                    </a:p>
                  </a:txBody>
                  <a:tcPr marL="68580" marR="68580" marT="34290" marB="34290"/>
                </a:tc>
                <a:tc>
                  <a:txBody>
                    <a:bodyPr/>
                    <a:lstStyle/>
                    <a:p>
                      <a:r>
                        <a:rPr lang="en-US" sz="900" dirty="0"/>
                        <a:t>Meaning</a:t>
                      </a:r>
                    </a:p>
                  </a:txBody>
                  <a:tcPr marL="0" marR="68580" marT="34290" marB="34290"/>
                </a:tc>
                <a:extLst>
                  <a:ext uri="{0D108BD9-81ED-4DB2-BD59-A6C34878D82A}">
                    <a16:rowId xmlns:a16="http://schemas.microsoft.com/office/drawing/2014/main" val="3508672019"/>
                  </a:ext>
                </a:extLst>
              </a:tr>
              <a:tr h="205740">
                <a:tc>
                  <a:txBody>
                    <a:bodyPr/>
                    <a:lstStyle/>
                    <a:p>
                      <a:r>
                        <a:rPr lang="en-US" sz="900" dirty="0"/>
                        <a:t>sys</a:t>
                      </a:r>
                    </a:p>
                  </a:txBody>
                  <a:tcPr marL="68580" marR="68580" marT="34290" marB="34290"/>
                </a:tc>
                <a:tc>
                  <a:txBody>
                    <a:bodyPr/>
                    <a:lstStyle/>
                    <a:p>
                      <a:r>
                        <a:rPr lang="en-US" sz="900" dirty="0"/>
                        <a:t>name of the software used</a:t>
                      </a:r>
                      <a:r>
                        <a:rPr lang="en-US" sz="900" baseline="0" dirty="0"/>
                        <a:t> for model fitting (“mlx”)</a:t>
                      </a:r>
                      <a:endParaRPr lang="en-US" sz="900" dirty="0"/>
                    </a:p>
                  </a:txBody>
                  <a:tcPr marL="0" marR="68580" marT="34290" marB="34290"/>
                </a:tc>
                <a:extLst>
                  <a:ext uri="{0D108BD9-81ED-4DB2-BD59-A6C34878D82A}">
                    <a16:rowId xmlns:a16="http://schemas.microsoft.com/office/drawing/2014/main" val="2465935602"/>
                  </a:ext>
                </a:extLst>
              </a:tr>
              <a:tr h="342900">
                <a:tc>
                  <a:txBody>
                    <a:bodyPr/>
                    <a:lstStyle/>
                    <a:p>
                      <a:r>
                        <a:rPr lang="en-US" sz="900" dirty="0" err="1"/>
                        <a:t>config</a:t>
                      </a:r>
                      <a:endParaRPr lang="en-US" sz="900" dirty="0"/>
                    </a:p>
                  </a:txBody>
                  <a:tcPr marL="68580" marR="68580" marT="34290" marB="34290"/>
                </a:tc>
                <a:tc>
                  <a:txBody>
                    <a:bodyPr/>
                    <a:lstStyle/>
                    <a:p>
                      <a:r>
                        <a:rPr lang="en-US" sz="900" dirty="0"/>
                        <a:t>path to configuration</a:t>
                      </a:r>
                      <a:r>
                        <a:rPr lang="en-US" sz="900" baseline="0" dirty="0"/>
                        <a:t> file, name of configuration within the built-in list of configurations, or a configuration object</a:t>
                      </a:r>
                      <a:endParaRPr lang="en-US" sz="900" dirty="0"/>
                    </a:p>
                  </a:txBody>
                  <a:tcPr marL="0" marR="68580" marT="34290" marB="34290"/>
                </a:tc>
                <a:extLst>
                  <a:ext uri="{0D108BD9-81ED-4DB2-BD59-A6C34878D82A}">
                    <a16:rowId xmlns:a16="http://schemas.microsoft.com/office/drawing/2014/main" val="2726684363"/>
                  </a:ext>
                </a:extLst>
              </a:tr>
              <a:tr h="205740">
                <a:tc>
                  <a:txBody>
                    <a:bodyPr/>
                    <a:lstStyle/>
                    <a:p>
                      <a:r>
                        <a:rPr lang="en-US" sz="900" dirty="0"/>
                        <a:t>directory</a:t>
                      </a:r>
                    </a:p>
                  </a:txBody>
                  <a:tcPr marL="68580" marR="68580" marT="34290" marB="34290"/>
                </a:tc>
                <a:tc>
                  <a:txBody>
                    <a:bodyPr/>
                    <a:lstStyle/>
                    <a:p>
                      <a:r>
                        <a:rPr lang="en-US" sz="900" dirty="0"/>
                        <a:t>path</a:t>
                      </a:r>
                      <a:r>
                        <a:rPr lang="en-US" sz="900" baseline="0" dirty="0"/>
                        <a:t> to directory containing fit results</a:t>
                      </a:r>
                      <a:endParaRPr lang="en-US" sz="900" dirty="0"/>
                    </a:p>
                  </a:txBody>
                  <a:tcPr marL="0" marR="68580" marT="34290" marB="34290"/>
                </a:tc>
                <a:extLst>
                  <a:ext uri="{0D108BD9-81ED-4DB2-BD59-A6C34878D82A}">
                    <a16:rowId xmlns:a16="http://schemas.microsoft.com/office/drawing/2014/main" val="1919547751"/>
                  </a:ext>
                </a:extLst>
              </a:tr>
              <a:tr h="205740">
                <a:tc>
                  <a:txBody>
                    <a:bodyPr/>
                    <a:lstStyle/>
                    <a:p>
                      <a:r>
                        <a:rPr lang="en-US" sz="900" dirty="0"/>
                        <a:t>input</a:t>
                      </a:r>
                    </a:p>
                  </a:txBody>
                  <a:tcPr marL="68580" marR="68580" marT="34290" marB="34290"/>
                </a:tc>
                <a:tc>
                  <a:txBody>
                    <a:bodyPr/>
                    <a:lstStyle/>
                    <a:p>
                      <a:r>
                        <a:rPr lang="en-US" sz="900" dirty="0"/>
                        <a:t>path to modeling dataset (used</a:t>
                      </a:r>
                      <a:r>
                        <a:rPr lang="en-US" sz="900" baseline="0" dirty="0"/>
                        <a:t> for model fitting)</a:t>
                      </a:r>
                      <a:endParaRPr lang="en-US" sz="900" dirty="0"/>
                    </a:p>
                  </a:txBody>
                  <a:tcPr marL="0" marR="68580" marT="34290" marB="34290"/>
                </a:tc>
                <a:extLst>
                  <a:ext uri="{0D108BD9-81ED-4DB2-BD59-A6C34878D82A}">
                    <a16:rowId xmlns:a16="http://schemas.microsoft.com/office/drawing/2014/main" val="3841816386"/>
                  </a:ext>
                </a:extLst>
              </a:tr>
              <a:tr h="205740">
                <a:tc>
                  <a:txBody>
                    <a:bodyPr/>
                    <a:lstStyle/>
                    <a:p>
                      <a:r>
                        <a:rPr lang="en-US" sz="900" dirty="0"/>
                        <a:t>dv</a:t>
                      </a:r>
                    </a:p>
                  </a:txBody>
                  <a:tcPr marL="68580" marR="68580" marT="34290" marB="34290"/>
                </a:tc>
                <a:tc>
                  <a:txBody>
                    <a:bodyPr/>
                    <a:lstStyle/>
                    <a:p>
                      <a:r>
                        <a:rPr lang="en-US" sz="900" dirty="0"/>
                        <a:t>name of column</a:t>
                      </a:r>
                      <a:r>
                        <a:rPr lang="en-US" sz="900" baseline="0" dirty="0"/>
                        <a:t> in modeling dataset that defines the </a:t>
                      </a:r>
                      <a:r>
                        <a:rPr lang="en-US" sz="900" dirty="0"/>
                        <a:t>dependent variable</a:t>
                      </a:r>
                    </a:p>
                  </a:txBody>
                  <a:tcPr marL="0" marR="68580" marT="34290" marB="34290"/>
                </a:tc>
                <a:extLst>
                  <a:ext uri="{0D108BD9-81ED-4DB2-BD59-A6C34878D82A}">
                    <a16:rowId xmlns:a16="http://schemas.microsoft.com/office/drawing/2014/main" val="3414127897"/>
                  </a:ext>
                </a:extLst>
              </a:tr>
              <a:tr h="205740">
                <a:tc>
                  <a:txBody>
                    <a:bodyPr/>
                    <a:lstStyle/>
                    <a:p>
                      <a:r>
                        <a:rPr lang="en-US" sz="900" b="1" dirty="0"/>
                        <a:t>id</a:t>
                      </a:r>
                    </a:p>
                  </a:txBody>
                  <a:tcPr marL="68580" marR="68580" marT="34290" marB="34290"/>
                </a:tc>
                <a:tc>
                  <a:txBody>
                    <a:bodyPr/>
                    <a:lstStyle/>
                    <a:p>
                      <a:pPr marL="0" marR="0" lvl="0" indent="0" algn="l" defTabSz="1413816" rtl="0" eaLnBrk="1" fontAlgn="auto" latinLnBrk="0" hangingPunct="1">
                        <a:lnSpc>
                          <a:spcPct val="100000"/>
                        </a:lnSpc>
                        <a:spcBef>
                          <a:spcPts val="0"/>
                        </a:spcBef>
                        <a:spcAft>
                          <a:spcPts val="0"/>
                        </a:spcAft>
                        <a:buClrTx/>
                        <a:buSzTx/>
                        <a:buFontTx/>
                        <a:buNone/>
                        <a:tabLst/>
                        <a:defRPr/>
                      </a:pPr>
                      <a:r>
                        <a:rPr lang="en-US" sz="900" b="1" dirty="0"/>
                        <a:t>name of column</a:t>
                      </a:r>
                      <a:r>
                        <a:rPr lang="en-US" sz="900" b="1" baseline="0" dirty="0"/>
                        <a:t> in modeling dataset that defines the </a:t>
                      </a:r>
                      <a:r>
                        <a:rPr lang="en-US" sz="900" b="1" dirty="0"/>
                        <a:t>subject identifier</a:t>
                      </a:r>
                    </a:p>
                  </a:txBody>
                  <a:tcPr marL="0" marR="68580" marT="34290" marB="34290"/>
                </a:tc>
                <a:extLst>
                  <a:ext uri="{0D108BD9-81ED-4DB2-BD59-A6C34878D82A}">
                    <a16:rowId xmlns:a16="http://schemas.microsoft.com/office/drawing/2014/main" val="2922656710"/>
                  </a:ext>
                </a:extLst>
              </a:tr>
              <a:tr h="205740">
                <a:tc>
                  <a:txBody>
                    <a:bodyPr/>
                    <a:lstStyle/>
                    <a:p>
                      <a:r>
                        <a:rPr lang="en-US" sz="900" b="1" dirty="0"/>
                        <a:t>time</a:t>
                      </a:r>
                    </a:p>
                  </a:txBody>
                  <a:tcPr marL="68580" marR="68580" marT="34290" marB="34290"/>
                </a:tc>
                <a:tc>
                  <a:txBody>
                    <a:bodyPr/>
                    <a:lstStyle/>
                    <a:p>
                      <a:pPr marL="0" marR="0" lvl="0" indent="0" algn="l" defTabSz="1413816" rtl="0" eaLnBrk="1" fontAlgn="auto" latinLnBrk="0" hangingPunct="1">
                        <a:lnSpc>
                          <a:spcPct val="100000"/>
                        </a:lnSpc>
                        <a:spcBef>
                          <a:spcPts val="0"/>
                        </a:spcBef>
                        <a:spcAft>
                          <a:spcPts val="0"/>
                        </a:spcAft>
                        <a:buClrTx/>
                        <a:buSzTx/>
                        <a:buFontTx/>
                        <a:buNone/>
                        <a:tabLst/>
                        <a:defRPr/>
                      </a:pPr>
                      <a:r>
                        <a:rPr lang="en-US" sz="900" b="1" dirty="0"/>
                        <a:t>name of column</a:t>
                      </a:r>
                      <a:r>
                        <a:rPr lang="en-US" sz="900" b="1" baseline="0" dirty="0"/>
                        <a:t> in modeling dataset that defines the in</a:t>
                      </a:r>
                      <a:r>
                        <a:rPr lang="en-US" sz="900" b="1" dirty="0"/>
                        <a:t>dependent (usually time) variable</a:t>
                      </a:r>
                    </a:p>
                  </a:txBody>
                  <a:tcPr marL="0" marR="68580" marT="34290" marB="34290"/>
                </a:tc>
                <a:extLst>
                  <a:ext uri="{0D108BD9-81ED-4DB2-BD59-A6C34878D82A}">
                    <a16:rowId xmlns:a16="http://schemas.microsoft.com/office/drawing/2014/main" val="2762499754"/>
                  </a:ext>
                </a:extLst>
              </a:tr>
              <a:tr h="342900">
                <a:tc>
                  <a:txBody>
                    <a:bodyPr/>
                    <a:lstStyle/>
                    <a:p>
                      <a:r>
                        <a:rPr lang="en-US" sz="900" dirty="0" err="1"/>
                        <a:t>dvid</a:t>
                      </a:r>
                      <a:endParaRPr lang="en-US" sz="900" dirty="0"/>
                    </a:p>
                  </a:txBody>
                  <a:tcPr marL="68580" marR="68580" marT="34290" marB="34290"/>
                </a:tc>
                <a:tc>
                  <a:txBody>
                    <a:bodyPr/>
                    <a:lstStyle/>
                    <a:p>
                      <a:pPr marL="0" marR="0" lvl="0" indent="0" algn="l" defTabSz="1413816" rtl="0" eaLnBrk="1" fontAlgn="auto" latinLnBrk="0" hangingPunct="1">
                        <a:lnSpc>
                          <a:spcPct val="100000"/>
                        </a:lnSpc>
                        <a:spcBef>
                          <a:spcPts val="0"/>
                        </a:spcBef>
                        <a:spcAft>
                          <a:spcPts val="0"/>
                        </a:spcAft>
                        <a:buClrTx/>
                        <a:buSzTx/>
                        <a:buFontTx/>
                        <a:buNone/>
                        <a:tabLst/>
                        <a:defRPr/>
                      </a:pPr>
                      <a:r>
                        <a:rPr lang="en-US" sz="900" dirty="0"/>
                        <a:t>name of column</a:t>
                      </a:r>
                      <a:r>
                        <a:rPr lang="en-US" sz="900" baseline="0" dirty="0"/>
                        <a:t> in modeling dataset that defines the identifier of the </a:t>
                      </a:r>
                      <a:r>
                        <a:rPr lang="en-US" sz="900" dirty="0"/>
                        <a:t>dependent variable (mandatory in case of multiple endpoint)</a:t>
                      </a:r>
                    </a:p>
                  </a:txBody>
                  <a:tcPr marL="0" marR="68580" marT="34290" marB="34290"/>
                </a:tc>
                <a:extLst>
                  <a:ext uri="{0D108BD9-81ED-4DB2-BD59-A6C34878D82A}">
                    <a16:rowId xmlns:a16="http://schemas.microsoft.com/office/drawing/2014/main" val="1501151221"/>
                  </a:ext>
                </a:extLst>
              </a:tr>
              <a:tr h="205740">
                <a:tc>
                  <a:txBody>
                    <a:bodyPr/>
                    <a:lstStyle/>
                    <a:p>
                      <a:r>
                        <a:rPr lang="en-US" sz="900" dirty="0"/>
                        <a:t>cats</a:t>
                      </a:r>
                    </a:p>
                  </a:txBody>
                  <a:tcPr marL="68580" marR="68580" marT="34290" marB="34290"/>
                </a:tc>
                <a:tc>
                  <a:txBody>
                    <a:bodyPr/>
                    <a:lstStyle/>
                    <a:p>
                      <a:r>
                        <a:rPr lang="en-US" sz="900" dirty="0"/>
                        <a:t>vector of categorical</a:t>
                      </a:r>
                      <a:r>
                        <a:rPr lang="en-US" sz="900" baseline="0" dirty="0"/>
                        <a:t> covariates (as in modeling dataset)</a:t>
                      </a:r>
                      <a:endParaRPr lang="en-US" sz="900" dirty="0"/>
                    </a:p>
                  </a:txBody>
                  <a:tcPr marL="0" marR="68580" marT="34290" marB="34290"/>
                </a:tc>
                <a:extLst>
                  <a:ext uri="{0D108BD9-81ED-4DB2-BD59-A6C34878D82A}">
                    <a16:rowId xmlns:a16="http://schemas.microsoft.com/office/drawing/2014/main" val="3544725824"/>
                  </a:ext>
                </a:extLst>
              </a:tr>
              <a:tr h="205740">
                <a:tc>
                  <a:txBody>
                    <a:bodyPr/>
                    <a:lstStyle/>
                    <a:p>
                      <a:r>
                        <a:rPr lang="en-US" sz="900" dirty="0" err="1"/>
                        <a:t>conts</a:t>
                      </a:r>
                      <a:endParaRPr lang="en-US" sz="900" dirty="0"/>
                    </a:p>
                  </a:txBody>
                  <a:tcPr marL="68580" marR="68580" marT="34290" marB="34290"/>
                </a:tc>
                <a:tc>
                  <a:txBody>
                    <a:bodyPr/>
                    <a:lstStyle/>
                    <a:p>
                      <a:pPr marL="0" marR="0" lvl="0" indent="0" algn="l" defTabSz="1413816" rtl="0" eaLnBrk="1" fontAlgn="auto" latinLnBrk="0" hangingPunct="1">
                        <a:lnSpc>
                          <a:spcPct val="100000"/>
                        </a:lnSpc>
                        <a:spcBef>
                          <a:spcPts val="0"/>
                        </a:spcBef>
                        <a:spcAft>
                          <a:spcPts val="0"/>
                        </a:spcAft>
                        <a:buClrTx/>
                        <a:buSzTx/>
                        <a:buFontTx/>
                        <a:buNone/>
                        <a:tabLst/>
                        <a:defRPr/>
                      </a:pPr>
                      <a:r>
                        <a:rPr lang="en-US" sz="900" dirty="0"/>
                        <a:t>vector of categorical</a:t>
                      </a:r>
                      <a:r>
                        <a:rPr lang="en-US" sz="900" baseline="0" dirty="0"/>
                        <a:t> covariates (as in modeling dataset)</a:t>
                      </a:r>
                      <a:endParaRPr lang="en-US" sz="900" dirty="0"/>
                    </a:p>
                  </a:txBody>
                  <a:tcPr marL="0" marR="68580" marT="34290" marB="34290"/>
                </a:tc>
                <a:extLst>
                  <a:ext uri="{0D108BD9-81ED-4DB2-BD59-A6C34878D82A}">
                    <a16:rowId xmlns:a16="http://schemas.microsoft.com/office/drawing/2014/main" val="4217593584"/>
                  </a:ext>
                </a:extLst>
              </a:tr>
              <a:tr h="205740">
                <a:tc>
                  <a:txBody>
                    <a:bodyPr/>
                    <a:lstStyle/>
                    <a:p>
                      <a:r>
                        <a:rPr lang="en-US" sz="900" dirty="0" err="1"/>
                        <a:t>strats</a:t>
                      </a:r>
                      <a:endParaRPr lang="en-US" sz="900" dirty="0"/>
                    </a:p>
                  </a:txBody>
                  <a:tcPr marL="68580" marR="68580" marT="34290" marB="34290"/>
                </a:tc>
                <a:tc>
                  <a:txBody>
                    <a:bodyPr/>
                    <a:lstStyle/>
                    <a:p>
                      <a:r>
                        <a:rPr lang="en-US" sz="900" dirty="0"/>
                        <a:t>vector of</a:t>
                      </a:r>
                      <a:r>
                        <a:rPr lang="en-US" sz="900" baseline="0" dirty="0"/>
                        <a:t> stratification variables (as in modeling dataset)</a:t>
                      </a:r>
                      <a:endParaRPr lang="en-US" sz="900" dirty="0"/>
                    </a:p>
                  </a:txBody>
                  <a:tcPr marL="0" marR="68580" marT="34290" marB="34290"/>
                </a:tc>
                <a:extLst>
                  <a:ext uri="{0D108BD9-81ED-4DB2-BD59-A6C34878D82A}">
                    <a16:rowId xmlns:a16="http://schemas.microsoft.com/office/drawing/2014/main" val="4168561588"/>
                  </a:ext>
                </a:extLst>
              </a:tr>
              <a:tr h="205740">
                <a:tc>
                  <a:txBody>
                    <a:bodyPr/>
                    <a:lstStyle/>
                    <a:p>
                      <a:r>
                        <a:rPr lang="en-US" sz="900" dirty="0" err="1"/>
                        <a:t>occ</a:t>
                      </a:r>
                      <a:endParaRPr lang="en-US" sz="900" dirty="0"/>
                    </a:p>
                  </a:txBody>
                  <a:tcPr marL="68580" marR="68580" marT="34290" marB="34290"/>
                </a:tc>
                <a:tc>
                  <a:txBody>
                    <a:bodyPr/>
                    <a:lstStyle/>
                    <a:p>
                      <a:r>
                        <a:rPr lang="en-US" sz="900" dirty="0"/>
                        <a:t>name of dataset column for inter-occasion variability</a:t>
                      </a:r>
                    </a:p>
                  </a:txBody>
                  <a:tcPr marL="0" marR="68580" marT="34290" marB="34290"/>
                </a:tc>
                <a:extLst>
                  <a:ext uri="{0D108BD9-81ED-4DB2-BD59-A6C34878D82A}">
                    <a16:rowId xmlns:a16="http://schemas.microsoft.com/office/drawing/2014/main" val="838142112"/>
                  </a:ext>
                </a:extLst>
              </a:tr>
              <a:tr h="205740">
                <a:tc>
                  <a:txBody>
                    <a:bodyPr/>
                    <a:lstStyle/>
                    <a:p>
                      <a:r>
                        <a:rPr lang="en-US" sz="900" dirty="0"/>
                        <a:t>settings</a:t>
                      </a:r>
                    </a:p>
                  </a:txBody>
                  <a:tcPr marL="68580" marR="68580" marT="34290" marB="34290"/>
                </a:tc>
                <a:tc>
                  <a:txBody>
                    <a:bodyPr/>
                    <a:lstStyle/>
                    <a:p>
                      <a:r>
                        <a:rPr lang="en-US" sz="900" dirty="0"/>
                        <a:t>graphical settings shared</a:t>
                      </a:r>
                      <a:r>
                        <a:rPr lang="en-US" sz="900" baseline="0" dirty="0"/>
                        <a:t> by all plots</a:t>
                      </a:r>
                      <a:endParaRPr lang="en-US" sz="900" dirty="0"/>
                    </a:p>
                  </a:txBody>
                  <a:tcPr marL="0" marR="68580" marT="34290" marB="34290"/>
                </a:tc>
                <a:extLst>
                  <a:ext uri="{0D108BD9-81ED-4DB2-BD59-A6C34878D82A}">
                    <a16:rowId xmlns:a16="http://schemas.microsoft.com/office/drawing/2014/main" val="1520491400"/>
                  </a:ext>
                </a:extLst>
              </a:tr>
              <a:tr h="205740">
                <a:tc>
                  <a:txBody>
                    <a:bodyPr/>
                    <a:lstStyle/>
                    <a:p>
                      <a:r>
                        <a:rPr lang="en-US" sz="900" dirty="0"/>
                        <a:t>endpoint</a:t>
                      </a:r>
                    </a:p>
                  </a:txBody>
                  <a:tcPr marL="68580" marR="68580" marT="34290" marB="34290"/>
                </a:tc>
                <a:tc>
                  <a:txBody>
                    <a:bodyPr/>
                    <a:lstStyle/>
                    <a:p>
                      <a:r>
                        <a:rPr lang="en-US" sz="900" dirty="0"/>
                        <a:t>defines the endpoint for which to display diagnostics</a:t>
                      </a:r>
                    </a:p>
                  </a:txBody>
                  <a:tcPr marL="0" marR="68580" marT="34290" marB="34290"/>
                </a:tc>
                <a:extLst>
                  <a:ext uri="{0D108BD9-81ED-4DB2-BD59-A6C34878D82A}">
                    <a16:rowId xmlns:a16="http://schemas.microsoft.com/office/drawing/2014/main" val="3093261703"/>
                  </a:ext>
                </a:extLst>
              </a:tr>
              <a:tr h="205740">
                <a:tc>
                  <a:txBody>
                    <a:bodyPr/>
                    <a:lstStyle/>
                    <a:p>
                      <a:r>
                        <a:rPr lang="en-US" sz="900" dirty="0"/>
                        <a:t>sim</a:t>
                      </a:r>
                    </a:p>
                  </a:txBody>
                  <a:tcPr marL="68580" marR="68580" marT="34290" marB="34290"/>
                </a:tc>
                <a:tc>
                  <a:txBody>
                    <a:bodyPr/>
                    <a:lstStyle/>
                    <a:p>
                      <a:r>
                        <a:rPr lang="en-US" sz="900" dirty="0"/>
                        <a:t>user-provided</a:t>
                      </a:r>
                      <a:r>
                        <a:rPr lang="en-US" sz="900" baseline="0" dirty="0"/>
                        <a:t> simulations for VPC plot</a:t>
                      </a:r>
                      <a:endParaRPr lang="en-US" sz="900" dirty="0"/>
                    </a:p>
                  </a:txBody>
                  <a:tcPr marL="0" marR="68580" marT="34290" marB="34290"/>
                </a:tc>
                <a:extLst>
                  <a:ext uri="{0D108BD9-81ED-4DB2-BD59-A6C34878D82A}">
                    <a16:rowId xmlns:a16="http://schemas.microsoft.com/office/drawing/2014/main" val="1812883886"/>
                  </a:ext>
                </a:extLst>
              </a:tr>
              <a:tr h="205740">
                <a:tc>
                  <a:txBody>
                    <a:bodyPr/>
                    <a:lstStyle/>
                    <a:p>
                      <a:r>
                        <a:rPr lang="en-US" sz="900" dirty="0" err="1"/>
                        <a:t>bloq</a:t>
                      </a:r>
                      <a:endParaRPr lang="en-US" sz="900" dirty="0"/>
                    </a:p>
                  </a:txBody>
                  <a:tcPr marL="68580" marR="68580" marT="34290" marB="34290"/>
                </a:tc>
                <a:tc>
                  <a:txBody>
                    <a:bodyPr/>
                    <a:lstStyle/>
                    <a:p>
                      <a:r>
                        <a:rPr lang="en-US" sz="900" dirty="0"/>
                        <a:t>defines settings of censored data</a:t>
                      </a:r>
                    </a:p>
                  </a:txBody>
                  <a:tcPr marL="0" marR="68580" marT="34290" marB="34290"/>
                </a:tc>
                <a:extLst>
                  <a:ext uri="{0D108BD9-81ED-4DB2-BD59-A6C34878D82A}">
                    <a16:rowId xmlns:a16="http://schemas.microsoft.com/office/drawing/2014/main" val="268647078"/>
                  </a:ext>
                </a:extLst>
              </a:tr>
            </a:tbl>
          </a:graphicData>
        </a:graphic>
      </p:graphicFrame>
      <p:sp>
        <p:nvSpPr>
          <p:cNvPr id="3" name="Slide Number Placeholder 2"/>
          <p:cNvSpPr>
            <a:spLocks noGrp="1"/>
          </p:cNvSpPr>
          <p:nvPr>
            <p:ph type="sldNum" sz="quarter" idx="11"/>
          </p:nvPr>
        </p:nvSpPr>
        <p:spPr/>
        <p:txBody>
          <a:bodyPr/>
          <a:lstStyle/>
          <a:p>
            <a:fld id="{47547CF9-5B10-D24F-A8D7-45A9778164F7}" type="slidenum">
              <a:rPr lang="uk-UA" smtClean="0"/>
              <a:pPr/>
              <a:t>7</a:t>
            </a:fld>
            <a:endParaRPr lang="uk-UA" dirty="0"/>
          </a:p>
        </p:txBody>
      </p:sp>
      <p:sp>
        <p:nvSpPr>
          <p:cNvPr id="14" name="Rectangle 13">
            <a:extLst>
              <a:ext uri="{FF2B5EF4-FFF2-40B4-BE49-F238E27FC236}">
                <a16:creationId xmlns:a16="http://schemas.microsoft.com/office/drawing/2014/main" id="{521D338D-E809-47A0-8B06-7478E9977E6B}"/>
              </a:ext>
            </a:extLst>
          </p:cNvPr>
          <p:cNvSpPr/>
          <p:nvPr/>
        </p:nvSpPr>
        <p:spPr>
          <a:xfrm>
            <a:off x="7182577" y="4495218"/>
            <a:ext cx="1745024" cy="4886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a:p>
        </p:txBody>
      </p:sp>
    </p:spTree>
    <p:extLst>
      <p:ext uri="{BB962C8B-B14F-4D97-AF65-F5344CB8AC3E}">
        <p14:creationId xmlns:p14="http://schemas.microsoft.com/office/powerpoint/2010/main" val="41798695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571500" y="233172"/>
            <a:ext cx="8530604" cy="4800600"/>
          </a:xfrm>
          <a:prstGeom prst="rect">
            <a:avLst/>
          </a:prstGeom>
        </p:spPr>
      </p:pic>
      <p:sp>
        <p:nvSpPr>
          <p:cNvPr id="2" name="Footer Placeholder 1"/>
          <p:cNvSpPr>
            <a:spLocks noGrp="1"/>
          </p:cNvSpPr>
          <p:nvPr>
            <p:ph type="ftr" sz="quarter" idx="10"/>
          </p:nvPr>
        </p:nvSpPr>
        <p:spPr/>
        <p:txBody>
          <a:bodyPr/>
          <a:lstStyle/>
          <a:p>
            <a:r>
              <a:rPr lang="pt-BR"/>
              <a:t>ggPMX</a:t>
            </a:r>
            <a:endParaRPr lang="en-US"/>
          </a:p>
        </p:txBody>
      </p:sp>
      <p:sp>
        <p:nvSpPr>
          <p:cNvPr id="3" name="Slide Number Placeholder 2"/>
          <p:cNvSpPr>
            <a:spLocks noGrp="1"/>
          </p:cNvSpPr>
          <p:nvPr>
            <p:ph type="sldNum" sz="quarter" idx="11"/>
          </p:nvPr>
        </p:nvSpPr>
        <p:spPr/>
        <p:txBody>
          <a:bodyPr/>
          <a:lstStyle/>
          <a:p>
            <a:fld id="{47547CF9-5B10-D24F-A8D7-45A9778164F7}" type="slidenum">
              <a:rPr lang="uk-UA" smtClean="0"/>
              <a:pPr/>
              <a:t>8</a:t>
            </a:fld>
            <a:endParaRPr lang="uk-UA"/>
          </a:p>
        </p:txBody>
      </p:sp>
    </p:spTree>
    <p:extLst>
      <p:ext uri="{BB962C8B-B14F-4D97-AF65-F5344CB8AC3E}">
        <p14:creationId xmlns:p14="http://schemas.microsoft.com/office/powerpoint/2010/main" val="217459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571500" y="219167"/>
            <a:ext cx="8298273" cy="4670885"/>
          </a:xfrm>
          <a:prstGeom prst="rect">
            <a:avLst/>
          </a:prstGeom>
        </p:spPr>
      </p:pic>
      <p:sp>
        <p:nvSpPr>
          <p:cNvPr id="5" name="Footer Placeholder 4"/>
          <p:cNvSpPr>
            <a:spLocks noGrp="1"/>
          </p:cNvSpPr>
          <p:nvPr>
            <p:ph type="ftr" sz="quarter" idx="10"/>
          </p:nvPr>
        </p:nvSpPr>
        <p:spPr/>
        <p:txBody>
          <a:bodyPr/>
          <a:lstStyle/>
          <a:p>
            <a:r>
              <a:rPr lang="pt-BR"/>
              <a:t>ggPMX</a:t>
            </a:r>
            <a:endParaRPr lang="en-US"/>
          </a:p>
        </p:txBody>
      </p:sp>
      <p:sp>
        <p:nvSpPr>
          <p:cNvPr id="6" name="Slide Number Placeholder 5"/>
          <p:cNvSpPr>
            <a:spLocks noGrp="1"/>
          </p:cNvSpPr>
          <p:nvPr>
            <p:ph type="sldNum" sz="quarter" idx="11"/>
          </p:nvPr>
        </p:nvSpPr>
        <p:spPr/>
        <p:txBody>
          <a:bodyPr/>
          <a:lstStyle/>
          <a:p>
            <a:fld id="{47547CF9-5B10-D24F-A8D7-45A9778164F7}" type="slidenum">
              <a:rPr lang="uk-UA" smtClean="0"/>
              <a:pPr/>
              <a:t>9</a:t>
            </a:fld>
            <a:endParaRPr lang="uk-UA"/>
          </a:p>
        </p:txBody>
      </p:sp>
    </p:spTree>
    <p:extLst>
      <p:ext uri="{BB962C8B-B14F-4D97-AF65-F5344CB8AC3E}">
        <p14:creationId xmlns:p14="http://schemas.microsoft.com/office/powerpoint/2010/main" val="3666421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HECK" val="LegalDisclaimerNO"/>
</p:tagLst>
</file>

<file path=ppt/theme/theme1.xml><?xml version="1.0" encoding="utf-8"?>
<a:theme xmlns:a="http://schemas.openxmlformats.org/drawingml/2006/main" name="Novartis 2016">
  <a:themeElements>
    <a:clrScheme name="Custom 6">
      <a:dk1>
        <a:srgbClr val="000000"/>
      </a:dk1>
      <a:lt1>
        <a:srgbClr val="FFFFFF"/>
      </a:lt1>
      <a:dk2>
        <a:srgbClr val="9D9D9C"/>
      </a:dk2>
      <a:lt2>
        <a:srgbClr val="C6C6C6"/>
      </a:lt2>
      <a:accent1>
        <a:srgbClr val="023761"/>
      </a:accent1>
      <a:accent2>
        <a:srgbClr val="0460A9"/>
      </a:accent2>
      <a:accent3>
        <a:srgbClr val="5191DD"/>
      </a:accent3>
      <a:accent4>
        <a:srgbClr val="9ABFDC"/>
      </a:accent4>
      <a:accent5>
        <a:srgbClr val="C6C6C6"/>
      </a:accent5>
      <a:accent6>
        <a:srgbClr val="9D9D9C"/>
      </a:accent6>
      <a:hlink>
        <a:srgbClr val="000000"/>
      </a:hlink>
      <a:folHlink>
        <a:srgbClr val="9D9D9C"/>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Novartis 2016">
      <a:fillStyleLst>
        <a:solidFill>
          <a:schemeClr val="phClr"/>
        </a:solidFill>
        <a:solidFill>
          <a:schemeClr val="phClr"/>
        </a:solidFill>
        <a:solidFill>
          <a:schemeClr val="phClr"/>
        </a:solidFill>
      </a:fillStyleLst>
      <a:lnStyleLst>
        <a:ln w="12700" cap="sq" cmpd="sng" algn="ctr">
          <a:solidFill>
            <a:schemeClr val="phClr"/>
          </a:solidFill>
          <a:prstDash val="solid"/>
        </a:ln>
        <a:ln w="12700" cap="sq" cmpd="sng" algn="ctr">
          <a:solidFill>
            <a:schemeClr val="phClr"/>
          </a:solidFill>
          <a:prstDash val="solid"/>
        </a:ln>
        <a:ln w="12700" cap="sq"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spDef>
      <a:spPr>
        <a:solidFill>
          <a:schemeClr val="accent1"/>
        </a:solidFill>
        <a:ln>
          <a:noFill/>
        </a:ln>
      </a:spPr>
      <a:bodyPr lIns="0" tIns="0" rIns="0" bIns="0"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E961D6FCA8BF47B4928F98900507DD" ma:contentTypeVersion="6" ma:contentTypeDescription="Create a new document." ma:contentTypeScope="" ma:versionID="da37996ed88011cc853539e33a35bae4">
  <xsd:schema xmlns:xsd="http://www.w3.org/2001/XMLSchema" xmlns:xs="http://www.w3.org/2001/XMLSchema" xmlns:p="http://schemas.microsoft.com/office/2006/metadata/properties" xmlns:ns2="7931d36f-15ad-421b-a937-bb333eb0d0d8" xmlns:ns3="018d5c35-5c16-4aed-88cb-c0ef8247c42b" targetNamespace="http://schemas.microsoft.com/office/2006/metadata/properties" ma:root="true" ma:fieldsID="312f13e5f684cca5e6fc5f29de745a6c" ns2:_="" ns3:_="">
    <xsd:import namespace="7931d36f-15ad-421b-a937-bb333eb0d0d8"/>
    <xsd:import namespace="018d5c35-5c16-4aed-88cb-c0ef8247c42b"/>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931d36f-15ad-421b-a937-bb333eb0d0d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18d5c35-5c16-4aed-88cb-c0ef8247c42b"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42911E3-1532-4940-858F-B542D39F26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931d36f-15ad-421b-a937-bb333eb0d0d8"/>
    <ds:schemaRef ds:uri="018d5c35-5c16-4aed-88cb-c0ef8247c42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D856DAD-D3C4-45B2-84F2-AB5372C604CB}">
  <ds:schemaRefs>
    <ds:schemaRef ds:uri="http://schemas.microsoft.com/sharepoint/v3/contenttype/forms"/>
  </ds:schemaRefs>
</ds:datastoreItem>
</file>

<file path=customXml/itemProps3.xml><?xml version="1.0" encoding="utf-8"?>
<ds:datastoreItem xmlns:ds="http://schemas.openxmlformats.org/officeDocument/2006/customXml" ds:itemID="{42444880-3CBA-4AB6-9CE7-B42E427A6C74}">
  <ds:schemaRefs>
    <ds:schemaRef ds:uri="http://schemas.openxmlformats.org/package/2006/metadata/core-properties"/>
    <ds:schemaRef ds:uri="http://schemas.microsoft.com/office/2006/documentManagement/types"/>
    <ds:schemaRef ds:uri="http://purl.org/dc/dcmitype/"/>
    <ds:schemaRef ds:uri="http://schemas.microsoft.com/office/2006/metadata/properties"/>
    <ds:schemaRef ds:uri="http://purl.org/dc/terms/"/>
    <ds:schemaRef ds:uri="7931d36f-15ad-421b-a937-bb333eb0d0d8"/>
    <ds:schemaRef ds:uri="http://purl.org/dc/elements/1.1/"/>
    <ds:schemaRef ds:uri="018d5c35-5c16-4aed-88cb-c0ef8247c42b"/>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4753</Words>
  <Application>Microsoft Office PowerPoint</Application>
  <PresentationFormat>On-screen Show (16:9)</PresentationFormat>
  <Paragraphs>543</Paragraphs>
  <Slides>38</Slides>
  <Notes>34</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38</vt:i4>
      </vt:variant>
    </vt:vector>
  </HeadingPairs>
  <TitlesOfParts>
    <vt:vector size="46" baseType="lpstr">
      <vt:lpstr>Arial</vt:lpstr>
      <vt:lpstr>Arial Black</vt:lpstr>
      <vt:lpstr>Consolas</vt:lpstr>
      <vt:lpstr>SFMono-Regular</vt:lpstr>
      <vt:lpstr>Source Sans Pro</vt:lpstr>
      <vt:lpstr>Wingdings</vt:lpstr>
      <vt:lpstr>Novartis 2016</vt:lpstr>
      <vt:lpstr>Document</vt:lpstr>
      <vt:lpstr>ggPMX  Efficient and Versatile R package for Pharmacometrics Model Diagnostic Plots </vt:lpstr>
      <vt:lpstr>Life before ggPMX</vt:lpstr>
      <vt:lpstr>Compatible with NONMEM, Monolix, and nlmixr </vt:lpstr>
      <vt:lpstr>List of Diagnostic Plots </vt:lpstr>
      <vt:lpstr>ggPMX Architecture</vt:lpstr>
      <vt:lpstr>ggPMX - Intuitive &amp; Fast Comprehensive model diagnostics report with two lines of code</vt:lpstr>
      <vt:lpstr>Controller Options</vt:lpstr>
      <vt:lpstr>PowerPoint Presentation</vt:lpstr>
      <vt:lpstr>PowerPoint Presentation</vt:lpstr>
      <vt:lpstr>PowerPoint Presentation</vt:lpstr>
      <vt:lpstr>Software-Specific Requirements</vt:lpstr>
      <vt:lpstr>How to create a controller?  </vt:lpstr>
      <vt:lpstr>Default diagnostic plots</vt:lpstr>
      <vt:lpstr>Generating a Diagnostics Report: pmx_report()</vt:lpstr>
      <vt:lpstr>How to customize the Diagnostics Report?</vt:lpstr>
      <vt:lpstr>Key features</vt:lpstr>
      <vt:lpstr>Multiple endpoint models</vt:lpstr>
      <vt:lpstr>Plots customization – on the fly</vt:lpstr>
      <vt:lpstr>Plots customization – globally</vt:lpstr>
      <vt:lpstr>Stratification</vt:lpstr>
      <vt:lpstr>Filtering</vt:lpstr>
      <vt:lpstr>VPC: Default setting</vt:lpstr>
      <vt:lpstr>VPC: stratification</vt:lpstr>
      <vt:lpstr>Censored data </vt:lpstr>
      <vt:lpstr>Cheat Sheet</vt:lpstr>
      <vt:lpstr>Documentation &amp; Help</vt:lpstr>
      <vt:lpstr>PowerPoint Presentation</vt:lpstr>
      <vt:lpstr>Backup</vt:lpstr>
      <vt:lpstr>NONMEM requirements for ggPMX</vt:lpstr>
      <vt:lpstr>Monolix requirements to obtain all available diagnostic plots (1/3)</vt:lpstr>
      <vt:lpstr>Monolix requirements to obtain all available diagnostic plots (2/3)</vt:lpstr>
      <vt:lpstr>Monolix requirements to obtain all available diagnostic plots (3/3)</vt:lpstr>
      <vt:lpstr>How to customize a plot globally?</vt:lpstr>
      <vt:lpstr>How to filter data?</vt:lpstr>
      <vt:lpstr>How to use simulated censored data as in Monolix?</vt:lpstr>
      <vt:lpstr>How to display a parameter table?</vt:lpstr>
      <vt:lpstr>How to create VPC?</vt:lpstr>
      <vt:lpstr>How to customize VPC?</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is Arial Black 32pt,  on one or two lines</dc:title>
  <dc:creator>Michael Milo</dc:creator>
  <cp:lastModifiedBy>Bieth, Bruno</cp:lastModifiedBy>
  <cp:revision>10</cp:revision>
  <cp:lastPrinted>2021-06-14T12:36:44Z</cp:lastPrinted>
  <dcterms:created xsi:type="dcterms:W3CDTF">2017-04-03T15:58:32Z</dcterms:created>
  <dcterms:modified xsi:type="dcterms:W3CDTF">2022-06-27T14:02:44Z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929bff8-5b33-42aa-95d2-28f72e792cb0_Enabled">
    <vt:lpwstr>True</vt:lpwstr>
  </property>
  <property fmtid="{D5CDD505-2E9C-101B-9397-08002B2CF9AE}" pid="3" name="MSIP_Label_4929bff8-5b33-42aa-95d2-28f72e792cb0_SiteId">
    <vt:lpwstr>f35a6974-607f-47d4-82d7-ff31d7dc53a5</vt:lpwstr>
  </property>
  <property fmtid="{D5CDD505-2E9C-101B-9397-08002B2CF9AE}" pid="4" name="MSIP_Label_4929bff8-5b33-42aa-95d2-28f72e792cb0_Owner">
    <vt:lpwstr>BIETHBR1@novartis.net</vt:lpwstr>
  </property>
  <property fmtid="{D5CDD505-2E9C-101B-9397-08002B2CF9AE}" pid="5" name="MSIP_Label_4929bff8-5b33-42aa-95d2-28f72e792cb0_SetDate">
    <vt:lpwstr>2019-02-17T17:24:58.8393757Z</vt:lpwstr>
  </property>
  <property fmtid="{D5CDD505-2E9C-101B-9397-08002B2CF9AE}" pid="6" name="MSIP_Label_4929bff8-5b33-42aa-95d2-28f72e792cb0_Name">
    <vt:lpwstr>Business Use Only</vt:lpwstr>
  </property>
  <property fmtid="{D5CDD505-2E9C-101B-9397-08002B2CF9AE}" pid="7" name="MSIP_Label_4929bff8-5b33-42aa-95d2-28f72e792cb0_Application">
    <vt:lpwstr>Microsoft Azure Information Protection</vt:lpwstr>
  </property>
  <property fmtid="{D5CDD505-2E9C-101B-9397-08002B2CF9AE}" pid="8" name="MSIP_Label_4929bff8-5b33-42aa-95d2-28f72e792cb0_Extended_MSFT_Method">
    <vt:lpwstr>Automatic</vt:lpwstr>
  </property>
  <property fmtid="{D5CDD505-2E9C-101B-9397-08002B2CF9AE}" pid="9" name="Confidentiality">
    <vt:lpwstr>Business Use Only</vt:lpwstr>
  </property>
  <property fmtid="{D5CDD505-2E9C-101B-9397-08002B2CF9AE}" pid="10" name="PresenterName">
    <vt:lpwstr>ggPMX</vt:lpwstr>
  </property>
  <property fmtid="{D5CDD505-2E9C-101B-9397-08002B2CF9AE}" pid="11" name="ConfidentialityLevel">
    <vt:lpwstr>Public</vt:lpwstr>
  </property>
  <property fmtid="{D5CDD505-2E9C-101B-9397-08002B2CF9AE}" pid="12" name="HideFooter">
    <vt:bool>false</vt:bool>
  </property>
  <property fmtid="{D5CDD505-2E9C-101B-9397-08002B2CF9AE}" pid="13" name="ContentTypeId">
    <vt:lpwstr>0x010100CBE961D6FCA8BF47B4928F98900507DD</vt:lpwstr>
  </property>
</Properties>
</file>

<file path=docProps/thumbnail.jpeg>
</file>